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2" r:id="rId16"/>
    <p:sldId id="273" r:id="rId17"/>
    <p:sldId id="274" r:id="rId18"/>
    <p:sldId id="275" r:id="rId19"/>
    <p:sldId id="276" r:id="rId20"/>
    <p:sldId id="277" r:id="rId21"/>
  </p:sldIdLst>
  <p:sldSz cx="9144000" cy="5143500" type="screen16x9"/>
  <p:notesSz cx="6858000" cy="9144000"/>
  <p:embeddedFontLst>
    <p:embeddedFont>
      <p:font typeface="Public Sans" charset="0"/>
      <p:regular r:id="rId23"/>
      <p:bold r:id="rId24"/>
      <p:italic r:id="rId25"/>
      <p:boldItalic r:id="rId26"/>
    </p:embeddedFont>
    <p:embeddedFont>
      <p:font typeface="Calibri"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i5If+4v9NhQhnyrznveZrwbwSF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38" y="22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3636806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1411af2df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6" name="Google Shape;1886;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21411af2df5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2" name="Google Shape;1892;g21411af2df5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21411af2df5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8" name="Google Shape;1898;g21411af2df5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21411af2df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4" name="Google Shape;1904;g21411af2df5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411af2df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411af2df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1411af2df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6" name="Google Shape;26;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outcome</a:t>
            </a:r>
            <a:endParaRPr/>
          </a:p>
        </p:txBody>
      </p:sp>
      <p:sp>
        <p:nvSpPr>
          <p:cNvPr id="27" name="Google Shape;27;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-1</a:t>
            </a:r>
            <a:endParaRPr/>
          </a:p>
        </p:txBody>
      </p:sp>
      <p:sp>
        <p:nvSpPr>
          <p:cNvPr id="28" name="Google Shape;28;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9"/>
        <p:cNvGrpSpPr/>
        <p:nvPr/>
      </p:nvGrpSpPr>
      <p:grpSpPr>
        <a:xfrm>
          <a:off x="0" y="0"/>
          <a:ext cx="0" cy="0"/>
          <a:chOff x="0" y="0"/>
          <a:chExt cx="0" cy="0"/>
        </a:xfrm>
      </p:grpSpPr>
      <p:pic>
        <p:nvPicPr>
          <p:cNvPr id="30" name="Google Shape;30;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1" name="Google Shape;31;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 name="Google Shape;33;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 name="Google Shape;3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
        <p:cNvGrpSpPr/>
        <p:nvPr/>
      </p:nvGrpSpPr>
      <p:grpSpPr>
        <a:xfrm>
          <a:off x="0" y="0"/>
          <a:ext cx="0" cy="0"/>
          <a:chOff x="0" y="0"/>
          <a:chExt cx="0" cy="0"/>
        </a:xfrm>
      </p:grpSpPr>
      <p:pic>
        <p:nvPicPr>
          <p:cNvPr id="38" name="Google Shape;38;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9" name="Google Shape;39;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srimathivathini/fsd/blob/main/README.md"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106325" y="1970567"/>
            <a:ext cx="4316819" cy="1687033"/>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dirty="0"/>
              <a:t> SOCIAL MEDIA WEBSITE </a:t>
            </a:r>
          </a:p>
          <a:p>
            <a:pPr marL="0" lvl="0" indent="0" algn="ctr" rtl="0">
              <a:lnSpc>
                <a:spcPct val="100000"/>
              </a:lnSpc>
              <a:spcBef>
                <a:spcPts val="0"/>
              </a:spcBef>
              <a:spcAft>
                <a:spcPts val="0"/>
              </a:spcAft>
              <a:buNone/>
            </a:pPr>
            <a:r>
              <a:rPr lang="en-US" dirty="0"/>
              <a:t>&amp; APPLICATION </a:t>
            </a:r>
          </a:p>
          <a:p>
            <a:pPr marL="0" lvl="0" indent="0" algn="ctr" rtl="0">
              <a:lnSpc>
                <a:spcPct val="100000"/>
              </a:lnSpc>
              <a:spcBef>
                <a:spcPts val="0"/>
              </a:spcBef>
              <a:spcAft>
                <a:spcPts val="0"/>
              </a:spcAft>
              <a:buNone/>
            </a:pPr>
            <a:endParaRPr lang="en-US" dirty="0"/>
          </a:p>
          <a:p>
            <a:pPr marL="0" lvl="0" indent="0" algn="ctr" rtl="0">
              <a:lnSpc>
                <a:spcPct val="100000"/>
              </a:lnSpc>
              <a:spcBef>
                <a:spcPts val="0"/>
              </a:spcBef>
              <a:spcAft>
                <a:spcPts val="0"/>
              </a:spcAft>
              <a:buNone/>
            </a:pPr>
            <a:r>
              <a:rPr lang="en-US" dirty="0"/>
              <a:t>TASK 1                        </a:t>
            </a:r>
            <a:r>
              <a:rPr lang="en-IN" dirty="0"/>
              <a: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21411af2df5_1_47"/>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dirty="0"/>
              <a:t>SOFTWARE REQUIREMENT SPECIFICATION(SRS)</a:t>
            </a:r>
            <a:endParaRPr dirty="0"/>
          </a:p>
        </p:txBody>
      </p:sp>
      <p:sp>
        <p:nvSpPr>
          <p:cNvPr id="1889" name="Google Shape;1889;g21411af2df5_1_47"/>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200"/>
              </a:spcBef>
              <a:spcAft>
                <a:spcPts val="0"/>
              </a:spcAft>
              <a:buNone/>
            </a:pPr>
            <a:r>
              <a:rPr lang="en-IN" sz="1100" dirty="0"/>
              <a:t>Functional Requirement :</a:t>
            </a:r>
          </a:p>
          <a:p>
            <a:pPr marL="0" lvl="0" indent="0" algn="just" rtl="0">
              <a:lnSpc>
                <a:spcPct val="115000"/>
              </a:lnSpc>
              <a:spcBef>
                <a:spcPts val="1200"/>
              </a:spcBef>
              <a:spcAft>
                <a:spcPts val="0"/>
              </a:spcAft>
              <a:buNone/>
            </a:pPr>
            <a:r>
              <a:rPr lang="en-IN" sz="1100" dirty="0"/>
              <a:t>               FR 1 : Username and password for login</a:t>
            </a:r>
          </a:p>
          <a:p>
            <a:pPr marL="457200" lvl="0" indent="0" algn="l" rtl="0">
              <a:lnSpc>
                <a:spcPct val="115000"/>
              </a:lnSpc>
              <a:spcBef>
                <a:spcPts val="1200"/>
              </a:spcBef>
              <a:spcAft>
                <a:spcPts val="0"/>
              </a:spcAft>
              <a:buNone/>
            </a:pPr>
            <a:r>
              <a:rPr lang="en-IN" sz="1100" dirty="0"/>
              <a:t> FR 2 : User information such as name , gender, dob etc for sign up</a:t>
            </a:r>
          </a:p>
          <a:p>
            <a:pPr marL="457200" lvl="0" indent="0" algn="l" rtl="0">
              <a:lnSpc>
                <a:spcPct val="115000"/>
              </a:lnSpc>
              <a:spcBef>
                <a:spcPts val="1200"/>
              </a:spcBef>
              <a:spcAft>
                <a:spcPts val="0"/>
              </a:spcAft>
              <a:buNone/>
            </a:pPr>
            <a:r>
              <a:rPr lang="en-IN" sz="1100" dirty="0"/>
              <a:t> FR 3: Verification through code sent to email.</a:t>
            </a:r>
          </a:p>
          <a:p>
            <a:pPr marL="628650" lvl="0" indent="-171450" rtl="0">
              <a:lnSpc>
                <a:spcPct val="115000"/>
              </a:lnSpc>
              <a:spcBef>
                <a:spcPts val="1200"/>
              </a:spcBef>
              <a:spcAft>
                <a:spcPts val="0"/>
              </a:spcAft>
              <a:buFont typeface="Courier New" panose="02070309020205020404" pitchFamily="49" charset="0"/>
              <a:buChar char="o"/>
            </a:pPr>
            <a:r>
              <a:rPr lang="en-IN" sz="1350" u="sng" dirty="0"/>
              <a:t>Profile:</a:t>
            </a:r>
            <a:endParaRPr lang="en-IN" sz="1100" dirty="0"/>
          </a:p>
          <a:p>
            <a:pPr lvl="0" indent="0" rtl="0">
              <a:lnSpc>
                <a:spcPct val="115000"/>
              </a:lnSpc>
              <a:spcBef>
                <a:spcPts val="1200"/>
              </a:spcBef>
              <a:spcAft>
                <a:spcPts val="0"/>
              </a:spcAft>
              <a:buNone/>
            </a:pPr>
            <a:r>
              <a:rPr lang="en-IN" sz="1100" dirty="0"/>
              <a:t>Description:</a:t>
            </a:r>
          </a:p>
          <a:p>
            <a:pPr lvl="0" indent="0" algn="just" rtl="0">
              <a:lnSpc>
                <a:spcPct val="115000"/>
              </a:lnSpc>
              <a:spcBef>
                <a:spcPts val="1200"/>
              </a:spcBef>
              <a:spcAft>
                <a:spcPts val="0"/>
              </a:spcAft>
              <a:buNone/>
            </a:pPr>
            <a:r>
              <a:rPr lang="en-IN" sz="1100" dirty="0"/>
              <a:t>           Profile show the detail of user such as his/her name profile photo friends group joined page liked and other information related to it .</a:t>
            </a:r>
            <a:endParaRPr sz="135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g21411af2df5_1_5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dirty="0"/>
              <a:t>SOFTWARE REQUIREMENT SPECIFICATION(SRS)</a:t>
            </a:r>
            <a:endParaRPr dirty="0"/>
          </a:p>
        </p:txBody>
      </p:sp>
      <p:sp>
        <p:nvSpPr>
          <p:cNvPr id="1895" name="Google Shape;1895;g21411af2df5_1_54"/>
          <p:cNvSpPr txBox="1">
            <a:spLocks noGrp="1"/>
          </p:cNvSpPr>
          <p:nvPr>
            <p:ph type="body" idx="1"/>
          </p:nvPr>
        </p:nvSpPr>
        <p:spPr>
          <a:xfrm>
            <a:off x="63795" y="1049080"/>
            <a:ext cx="4629505" cy="361917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IN" sz="1300" dirty="0"/>
              <a:t>Functional Requirement:</a:t>
            </a:r>
          </a:p>
          <a:p>
            <a:pPr marL="0" lvl="0" indent="0" algn="l" rtl="0">
              <a:lnSpc>
                <a:spcPct val="115000"/>
              </a:lnSpc>
              <a:spcBef>
                <a:spcPts val="1200"/>
              </a:spcBef>
              <a:spcAft>
                <a:spcPts val="0"/>
              </a:spcAft>
              <a:buNone/>
            </a:pPr>
            <a:r>
              <a:rPr lang="en-IN" sz="1300" dirty="0"/>
              <a:t>      Profile will have:</a:t>
            </a:r>
          </a:p>
          <a:p>
            <a:pPr marL="0" lvl="0" indent="0" algn="l" rtl="0">
              <a:lnSpc>
                <a:spcPct val="115000"/>
              </a:lnSpc>
              <a:spcBef>
                <a:spcPts val="1200"/>
              </a:spcBef>
              <a:spcAft>
                <a:spcPts val="0"/>
              </a:spcAft>
              <a:buNone/>
            </a:pPr>
            <a:r>
              <a:rPr lang="en-IN" sz="1300" dirty="0"/>
              <a:t>           </a:t>
            </a:r>
            <a:r>
              <a:rPr lang="en-IN" sz="1100" dirty="0"/>
              <a:t>FR 1 : User details such as name, dob, gender, mail id / phone number etc..</a:t>
            </a:r>
          </a:p>
          <a:p>
            <a:pPr marL="0" lvl="0" indent="0" algn="l" rtl="0">
              <a:lnSpc>
                <a:spcPct val="115000"/>
              </a:lnSpc>
              <a:spcBef>
                <a:spcPts val="1200"/>
              </a:spcBef>
              <a:spcAft>
                <a:spcPts val="0"/>
              </a:spcAft>
              <a:buNone/>
            </a:pPr>
            <a:r>
              <a:rPr lang="en-IN" sz="1100" dirty="0"/>
              <a:t>             FR 2 : Profile photo.</a:t>
            </a:r>
          </a:p>
          <a:p>
            <a:pPr marL="0" lvl="0" indent="0" algn="l" rtl="0">
              <a:lnSpc>
                <a:spcPct val="115000"/>
              </a:lnSpc>
              <a:spcBef>
                <a:spcPts val="1200"/>
              </a:spcBef>
              <a:spcAft>
                <a:spcPts val="0"/>
              </a:spcAft>
              <a:buNone/>
            </a:pPr>
            <a:r>
              <a:rPr lang="en-IN" sz="1100" dirty="0"/>
              <a:t>             FR 3 :  Uploads.</a:t>
            </a:r>
          </a:p>
          <a:p>
            <a:pPr marL="0" lvl="0" indent="0" algn="l" rtl="0">
              <a:lnSpc>
                <a:spcPct val="115000"/>
              </a:lnSpc>
              <a:spcBef>
                <a:spcPts val="1200"/>
              </a:spcBef>
              <a:spcAft>
                <a:spcPts val="0"/>
              </a:spcAft>
              <a:buNone/>
            </a:pPr>
            <a:r>
              <a:rPr lang="en-IN" sz="1100" dirty="0"/>
              <a:t>             FR 4 : Group joined and pages liked.</a:t>
            </a:r>
          </a:p>
          <a:p>
            <a:pPr marL="285750" lvl="0" indent="-285750" algn="l" rtl="0">
              <a:lnSpc>
                <a:spcPct val="115000"/>
              </a:lnSpc>
              <a:spcBef>
                <a:spcPts val="1200"/>
              </a:spcBef>
              <a:spcAft>
                <a:spcPts val="0"/>
              </a:spcAft>
              <a:buFont typeface="Arial" panose="020B0604020202020204" pitchFamily="34" charset="0"/>
              <a:buChar char="•"/>
            </a:pPr>
            <a:r>
              <a:rPr lang="en-IN" u="sng" dirty="0"/>
              <a:t>Group :</a:t>
            </a:r>
            <a:r>
              <a:rPr lang="en-IN" sz="1200" dirty="0"/>
              <a:t>   </a:t>
            </a:r>
          </a:p>
          <a:p>
            <a:pPr marL="0" lvl="0" indent="0" algn="just" rtl="0">
              <a:lnSpc>
                <a:spcPct val="115000"/>
              </a:lnSpc>
              <a:spcBef>
                <a:spcPts val="1200"/>
              </a:spcBef>
              <a:spcAft>
                <a:spcPts val="0"/>
              </a:spcAft>
              <a:buNone/>
            </a:pPr>
            <a:r>
              <a:rPr lang="en-IN" sz="1200" dirty="0"/>
              <a:t>Description :  Group is a place for group communication and for people to share their common interest and opinion , share images and videos etc..</a:t>
            </a:r>
            <a:endParaRPr lang="en-IN" u="sng" dirty="0"/>
          </a:p>
          <a:p>
            <a:pPr marL="0" lvl="0" indent="0" algn="l" rtl="0">
              <a:lnSpc>
                <a:spcPct val="115000"/>
              </a:lnSpc>
              <a:spcBef>
                <a:spcPts val="1200"/>
              </a:spcBef>
              <a:spcAft>
                <a:spcPts val="0"/>
              </a:spcAft>
              <a:buNone/>
            </a:pPr>
            <a:r>
              <a:rPr lang="en-IN" sz="1100" dirty="0"/>
              <a:t>             </a:t>
            </a:r>
            <a:endParaRPr sz="1100" dirty="0"/>
          </a:p>
          <a:p>
            <a:pPr marL="457200" lvl="0" indent="0" algn="l" rtl="0">
              <a:lnSpc>
                <a:spcPct val="115000"/>
              </a:lnSpc>
              <a:spcBef>
                <a:spcPts val="1200"/>
              </a:spcBef>
              <a:spcAft>
                <a:spcPts val="0"/>
              </a:spcAft>
              <a:buNone/>
            </a:pPr>
            <a:endParaRPr sz="11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g21411af2df5_1_6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45299"/>
              <a:buFont typeface="Public Sans"/>
              <a:buNone/>
            </a:pPr>
            <a:r>
              <a:rPr lang="en-US" dirty="0"/>
              <a:t>SOFTWARE REQUIREMENT SPECIFICATION(SRS)</a:t>
            </a:r>
            <a:endParaRPr dirty="0"/>
          </a:p>
        </p:txBody>
      </p:sp>
      <p:sp>
        <p:nvSpPr>
          <p:cNvPr id="1901" name="Google Shape;1901;g21411af2df5_1_64"/>
          <p:cNvSpPr txBox="1">
            <a:spLocks noGrp="1"/>
          </p:cNvSpPr>
          <p:nvPr>
            <p:ph type="body" idx="1"/>
          </p:nvPr>
        </p:nvSpPr>
        <p:spPr>
          <a:xfrm>
            <a:off x="0" y="1154899"/>
            <a:ext cx="4689136" cy="3480895"/>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IN" sz="1300" dirty="0"/>
              <a:t>Functional Requirement :</a:t>
            </a:r>
          </a:p>
          <a:p>
            <a:pPr marL="0" lvl="0" indent="0" algn="l" rtl="0">
              <a:lnSpc>
                <a:spcPct val="115000"/>
              </a:lnSpc>
              <a:spcBef>
                <a:spcPts val="1200"/>
              </a:spcBef>
              <a:spcAft>
                <a:spcPts val="0"/>
              </a:spcAft>
              <a:buNone/>
            </a:pPr>
            <a:r>
              <a:rPr lang="en-IN" sz="1300" dirty="0"/>
              <a:t>Group will have,</a:t>
            </a:r>
          </a:p>
          <a:p>
            <a:pPr marL="0" lvl="0" indent="0" algn="l" rtl="0">
              <a:lnSpc>
                <a:spcPct val="115000"/>
              </a:lnSpc>
              <a:spcBef>
                <a:spcPts val="1200"/>
              </a:spcBef>
              <a:spcAft>
                <a:spcPts val="0"/>
              </a:spcAft>
              <a:buNone/>
            </a:pPr>
            <a:r>
              <a:rPr lang="en-IN" sz="1300" dirty="0"/>
              <a:t>         </a:t>
            </a:r>
            <a:r>
              <a:rPr lang="en-IN" sz="1100" dirty="0"/>
              <a:t>FR 1: Group name, admin and members .</a:t>
            </a:r>
          </a:p>
          <a:p>
            <a:pPr marL="0" lvl="0" indent="0" algn="l" rtl="0">
              <a:lnSpc>
                <a:spcPct val="115000"/>
              </a:lnSpc>
              <a:spcBef>
                <a:spcPts val="1200"/>
              </a:spcBef>
              <a:spcAft>
                <a:spcPts val="0"/>
              </a:spcAft>
              <a:buNone/>
            </a:pPr>
            <a:r>
              <a:rPr lang="en-IN" sz="1100" dirty="0"/>
              <a:t>          FR 2: Admin and members can post in group.</a:t>
            </a:r>
          </a:p>
          <a:p>
            <a:pPr marL="0" lvl="0" indent="0" algn="l" rtl="0">
              <a:lnSpc>
                <a:spcPct val="115000"/>
              </a:lnSpc>
              <a:spcBef>
                <a:spcPts val="1200"/>
              </a:spcBef>
              <a:spcAft>
                <a:spcPts val="0"/>
              </a:spcAft>
              <a:buNone/>
            </a:pPr>
            <a:r>
              <a:rPr lang="en-IN" sz="1100" dirty="0"/>
              <a:t>          FR 3: Group can be public or private.</a:t>
            </a:r>
          </a:p>
          <a:p>
            <a:pPr marL="0" lvl="0" indent="0" algn="l" rtl="0">
              <a:lnSpc>
                <a:spcPct val="115000"/>
              </a:lnSpc>
              <a:spcBef>
                <a:spcPts val="1200"/>
              </a:spcBef>
              <a:spcAft>
                <a:spcPts val="0"/>
              </a:spcAft>
              <a:buNone/>
            </a:pPr>
            <a:r>
              <a:rPr lang="en-IN" sz="1100" dirty="0"/>
              <a:t>          FR 4: Member can invite their friends to group.</a:t>
            </a:r>
          </a:p>
          <a:p>
            <a:pPr marL="285750" indent="-285750">
              <a:lnSpc>
                <a:spcPct val="115000"/>
              </a:lnSpc>
              <a:spcBef>
                <a:spcPts val="1200"/>
              </a:spcBef>
              <a:buFont typeface="Courier New" panose="02070309020205020404" pitchFamily="49" charset="0"/>
              <a:buChar char="o"/>
            </a:pPr>
            <a:r>
              <a:rPr lang="en-IN" u="sng" dirty="0"/>
              <a:t>Post &amp; Status Update :</a:t>
            </a:r>
            <a:endParaRPr u="sng" dirty="0"/>
          </a:p>
          <a:p>
            <a:pPr marL="0" lvl="0" indent="0" algn="just" rtl="0">
              <a:lnSpc>
                <a:spcPct val="115000"/>
              </a:lnSpc>
              <a:spcBef>
                <a:spcPts val="1200"/>
              </a:spcBef>
              <a:spcAft>
                <a:spcPts val="0"/>
              </a:spcAft>
              <a:buNone/>
            </a:pPr>
            <a:r>
              <a:rPr lang="en-IN" sz="1300" dirty="0"/>
              <a:t>Description: </a:t>
            </a:r>
            <a:r>
              <a:rPr lang="en-IN" sz="1100" dirty="0"/>
              <a:t>A Social Media Application post or status update is a message or any content. It is a comment, picture or other media that is posted on the user’s Social Media Application page.</a:t>
            </a:r>
            <a:endParaRPr sz="1100" dirty="0"/>
          </a:p>
          <a:p>
            <a:pPr marL="0" lvl="0" indent="0" algn="just"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g21411af2df5_1_73"/>
          <p:cNvSpPr txBox="1">
            <a:spLocks noGrp="1"/>
          </p:cNvSpPr>
          <p:nvPr>
            <p:ph type="title"/>
          </p:nvPr>
        </p:nvSpPr>
        <p:spPr>
          <a:xfrm>
            <a:off x="144696" y="810799"/>
            <a:ext cx="4548600" cy="394223"/>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ts val="1889"/>
              <a:buFont typeface="Public Sans"/>
              <a:buNone/>
            </a:pPr>
            <a:r>
              <a:rPr lang="en-US" sz="1400" dirty="0"/>
              <a:t>SOFTWARE REQUIREMENT </a:t>
            </a:r>
            <a:br>
              <a:rPr lang="en-US" sz="1400" dirty="0"/>
            </a:br>
            <a:r>
              <a:rPr lang="en-US" sz="1400" dirty="0"/>
              <a:t>SPECIFICATION(SRS)</a:t>
            </a:r>
            <a:endParaRPr dirty="0"/>
          </a:p>
        </p:txBody>
      </p:sp>
      <p:sp>
        <p:nvSpPr>
          <p:cNvPr id="1907" name="Google Shape;1907;g21411af2df5_1_73"/>
          <p:cNvSpPr txBox="1">
            <a:spLocks noGrp="1"/>
          </p:cNvSpPr>
          <p:nvPr>
            <p:ph type="body" idx="1"/>
          </p:nvPr>
        </p:nvSpPr>
        <p:spPr>
          <a:xfrm>
            <a:off x="144696" y="1154900"/>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IN" sz="1300" dirty="0"/>
              <a:t>Functional Requirement :</a:t>
            </a:r>
          </a:p>
          <a:p>
            <a:pPr marL="0" lvl="0" indent="0" algn="l" rtl="0">
              <a:lnSpc>
                <a:spcPct val="115000"/>
              </a:lnSpc>
              <a:spcBef>
                <a:spcPts val="1200"/>
              </a:spcBef>
              <a:spcAft>
                <a:spcPts val="0"/>
              </a:spcAft>
              <a:buNone/>
            </a:pPr>
            <a:r>
              <a:rPr lang="en-IN" sz="1300" dirty="0"/>
              <a:t> </a:t>
            </a:r>
            <a:r>
              <a:rPr lang="en-IN" sz="1100" dirty="0"/>
              <a:t>Post or Status update will have,</a:t>
            </a:r>
          </a:p>
          <a:p>
            <a:pPr marL="0" lvl="0" indent="0" algn="l" rtl="0">
              <a:lnSpc>
                <a:spcPct val="115000"/>
              </a:lnSpc>
              <a:spcBef>
                <a:spcPts val="1200"/>
              </a:spcBef>
              <a:spcAft>
                <a:spcPts val="0"/>
              </a:spcAft>
              <a:buNone/>
            </a:pPr>
            <a:r>
              <a:rPr lang="en-IN" sz="1100" dirty="0"/>
              <a:t>            FR 1: Post can be message or any content that can have different privacy set by user.</a:t>
            </a:r>
          </a:p>
          <a:p>
            <a:pPr marL="0" lvl="0" indent="0" algn="l" rtl="0">
              <a:lnSpc>
                <a:spcPct val="115000"/>
              </a:lnSpc>
              <a:spcBef>
                <a:spcPts val="1200"/>
              </a:spcBef>
              <a:spcAft>
                <a:spcPts val="0"/>
              </a:spcAft>
              <a:buNone/>
            </a:pPr>
            <a:r>
              <a:rPr lang="en-IN" sz="1100" dirty="0"/>
              <a:t>            FR 2: Post will be posted on user’s page.</a:t>
            </a:r>
          </a:p>
          <a:p>
            <a:pPr marL="0" lvl="0" indent="0" algn="l" rtl="0">
              <a:lnSpc>
                <a:spcPct val="115000"/>
              </a:lnSpc>
              <a:spcBef>
                <a:spcPts val="1200"/>
              </a:spcBef>
              <a:spcAft>
                <a:spcPts val="0"/>
              </a:spcAft>
              <a:buNone/>
            </a:pPr>
            <a:r>
              <a:rPr lang="en-IN" sz="1100" dirty="0"/>
              <a:t>            FR 3: Notifications of post will be updated.</a:t>
            </a:r>
          </a:p>
          <a:p>
            <a:pPr marL="171450" lvl="0" indent="-171450" algn="l" rtl="0">
              <a:lnSpc>
                <a:spcPct val="115000"/>
              </a:lnSpc>
              <a:spcBef>
                <a:spcPts val="1200"/>
              </a:spcBef>
              <a:spcAft>
                <a:spcPts val="0"/>
              </a:spcAft>
              <a:buFont typeface="Courier New" panose="02070309020205020404" pitchFamily="49" charset="0"/>
              <a:buChar char="o"/>
            </a:pPr>
            <a:r>
              <a:rPr lang="en-IN" u="sng" dirty="0"/>
              <a:t>Messenger :</a:t>
            </a:r>
            <a:endParaRPr u="sng" dirty="0"/>
          </a:p>
          <a:p>
            <a:pPr marL="0" lvl="0" indent="0" algn="just" rtl="0">
              <a:lnSpc>
                <a:spcPct val="115000"/>
              </a:lnSpc>
              <a:spcBef>
                <a:spcPts val="1200"/>
              </a:spcBef>
              <a:spcAft>
                <a:spcPts val="0"/>
              </a:spcAft>
              <a:buNone/>
            </a:pPr>
            <a:r>
              <a:rPr lang="en-IN" sz="1300" dirty="0"/>
              <a:t>Description : </a:t>
            </a:r>
            <a:r>
              <a:rPr lang="en-IN" sz="1100" dirty="0"/>
              <a:t>Messenger is used for instant messaging, sharing photos, videos , audio recordings and for group chats.</a:t>
            </a:r>
            <a:endParaRPr sz="1100" dirty="0"/>
          </a:p>
          <a:p>
            <a:pPr marL="0" lvl="0" indent="0" algn="just"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5001A1-46CE-0CF8-4774-D8C242C8A337}"/>
              </a:ext>
            </a:extLst>
          </p:cNvPr>
          <p:cNvSpPr>
            <a:spLocks noGrp="1"/>
          </p:cNvSpPr>
          <p:nvPr>
            <p:ph type="title"/>
          </p:nvPr>
        </p:nvSpPr>
        <p:spPr/>
        <p:txBody>
          <a:bodyPr>
            <a:normAutofit fontScale="90000"/>
          </a:bodyPr>
          <a:lstStyle/>
          <a:p>
            <a:r>
              <a:rPr lang="en-US" dirty="0"/>
              <a:t>SOFTWARE REQUIREMENT SPECIFICATION(SRS)</a:t>
            </a:r>
            <a:endParaRPr lang="en-IN" dirty="0"/>
          </a:p>
        </p:txBody>
      </p:sp>
      <p:sp>
        <p:nvSpPr>
          <p:cNvPr id="3" name="Text Placeholder 2">
            <a:extLst>
              <a:ext uri="{FF2B5EF4-FFF2-40B4-BE49-F238E27FC236}">
                <a16:creationId xmlns:a16="http://schemas.microsoft.com/office/drawing/2014/main" xmlns="" id="{C244D0B5-47C8-DC4A-A068-8E5E2D4B9EDA}"/>
              </a:ext>
            </a:extLst>
          </p:cNvPr>
          <p:cNvSpPr>
            <a:spLocks noGrp="1"/>
          </p:cNvSpPr>
          <p:nvPr>
            <p:ph type="body" idx="1"/>
          </p:nvPr>
        </p:nvSpPr>
        <p:spPr>
          <a:xfrm>
            <a:off x="85060" y="1295658"/>
            <a:ext cx="4564912" cy="3276342"/>
          </a:xfrm>
        </p:spPr>
        <p:txBody>
          <a:bodyPr/>
          <a:lstStyle/>
          <a:p>
            <a:pPr>
              <a:buFont typeface="Courier New" panose="02070309020205020404" pitchFamily="49" charset="0"/>
              <a:buChar char="o"/>
            </a:pPr>
            <a:r>
              <a:rPr lang="en-IN" u="sng" dirty="0"/>
              <a:t>Friend Request : </a:t>
            </a:r>
            <a:r>
              <a:rPr lang="en-IN" sz="1200" u="sng" dirty="0"/>
              <a:t> </a:t>
            </a:r>
            <a:endParaRPr lang="en-IN" sz="1200" dirty="0"/>
          </a:p>
          <a:p>
            <a:pPr marL="139700" indent="0">
              <a:buNone/>
            </a:pPr>
            <a:endParaRPr lang="en-IN" sz="1350" dirty="0"/>
          </a:p>
          <a:p>
            <a:pPr marL="139700" indent="0" algn="just">
              <a:buNone/>
            </a:pPr>
            <a:r>
              <a:rPr lang="en-IN" sz="1350" dirty="0"/>
              <a:t>Description : </a:t>
            </a:r>
            <a:r>
              <a:rPr lang="en-IN" sz="1100" dirty="0"/>
              <a:t>User can add person they know by searching their username and send a friend request to see in their page.</a:t>
            </a:r>
          </a:p>
          <a:p>
            <a:pPr marL="139700" indent="0" algn="just">
              <a:buNone/>
            </a:pPr>
            <a:endParaRPr lang="en-IN" sz="1100" dirty="0"/>
          </a:p>
          <a:p>
            <a:pPr marL="139700" indent="0" algn="just">
              <a:buNone/>
            </a:pPr>
            <a:r>
              <a:rPr lang="en-IN" sz="1350" dirty="0"/>
              <a:t>Functional Requirement :</a:t>
            </a:r>
          </a:p>
          <a:p>
            <a:pPr marL="139700" indent="0" algn="just">
              <a:buNone/>
            </a:pPr>
            <a:r>
              <a:rPr lang="en-IN" sz="1350" dirty="0"/>
              <a:t>  </a:t>
            </a:r>
          </a:p>
          <a:p>
            <a:pPr marL="139700" indent="0" algn="just">
              <a:buNone/>
            </a:pPr>
            <a:r>
              <a:rPr lang="en-IN" sz="1350" dirty="0"/>
              <a:t>      </a:t>
            </a:r>
            <a:r>
              <a:rPr lang="en-IN" sz="1100" dirty="0"/>
              <a:t>Friend request will have,</a:t>
            </a:r>
          </a:p>
          <a:p>
            <a:pPr marL="139700" indent="0" algn="just">
              <a:buNone/>
            </a:pPr>
            <a:r>
              <a:rPr lang="en-IN" sz="1100" dirty="0"/>
              <a:t>          </a:t>
            </a:r>
          </a:p>
          <a:p>
            <a:pPr marL="139700" indent="0" algn="just">
              <a:buNone/>
            </a:pPr>
            <a:r>
              <a:rPr lang="en-IN" sz="1100" dirty="0"/>
              <a:t>                FR 1: Send Friend request.</a:t>
            </a:r>
          </a:p>
          <a:p>
            <a:pPr marL="139700" indent="0" algn="just">
              <a:buNone/>
            </a:pPr>
            <a:endParaRPr lang="en-IN" sz="1100" dirty="0"/>
          </a:p>
          <a:p>
            <a:pPr marL="139700" indent="0" algn="just">
              <a:buNone/>
            </a:pPr>
            <a:r>
              <a:rPr lang="en-IN" sz="1100" dirty="0"/>
              <a:t>                FR 2: Cancel Friend request.</a:t>
            </a:r>
          </a:p>
          <a:p>
            <a:pPr marL="139700" indent="0" algn="just">
              <a:buNone/>
            </a:pPr>
            <a:endParaRPr lang="en-IN" sz="1100" dirty="0"/>
          </a:p>
          <a:p>
            <a:pPr marL="139700" indent="0" algn="just">
              <a:buNone/>
            </a:pPr>
            <a:r>
              <a:rPr lang="en-IN" sz="1100" dirty="0"/>
              <a:t>                FR 3: Notifications of friend request send by some user.</a:t>
            </a:r>
          </a:p>
          <a:p>
            <a:pPr marL="139700" indent="0" algn="just">
              <a:buNone/>
            </a:pPr>
            <a:r>
              <a:rPr lang="en-IN" sz="1100" dirty="0"/>
              <a:t>          </a:t>
            </a:r>
          </a:p>
          <a:p>
            <a:pPr marL="139700" indent="0" algn="just">
              <a:buNone/>
            </a:pPr>
            <a:r>
              <a:rPr lang="en-IN" sz="1100" dirty="0"/>
              <a:t>                     </a:t>
            </a:r>
            <a:endParaRPr lang="en-IN" sz="1350" dirty="0"/>
          </a:p>
        </p:txBody>
      </p:sp>
    </p:spTree>
    <p:extLst>
      <p:ext uri="{BB962C8B-B14F-4D97-AF65-F5344CB8AC3E}">
        <p14:creationId xmlns:p14="http://schemas.microsoft.com/office/powerpoint/2010/main" val="4119854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F98939-8B57-C728-8996-D6FA9A29C342}"/>
              </a:ext>
            </a:extLst>
          </p:cNvPr>
          <p:cNvSpPr>
            <a:spLocks noGrp="1"/>
          </p:cNvSpPr>
          <p:nvPr>
            <p:ph type="title"/>
          </p:nvPr>
        </p:nvSpPr>
        <p:spPr/>
        <p:txBody>
          <a:bodyPr>
            <a:normAutofit fontScale="90000"/>
          </a:bodyPr>
          <a:lstStyle/>
          <a:p>
            <a:r>
              <a:rPr lang="en-US" dirty="0"/>
              <a:t>SOFTWARE REQUIREMENT SPECIFICATION(SRS)</a:t>
            </a:r>
            <a:endParaRPr lang="en-IN" dirty="0"/>
          </a:p>
        </p:txBody>
      </p:sp>
      <p:sp>
        <p:nvSpPr>
          <p:cNvPr id="3" name="Text Placeholder 2">
            <a:extLst>
              <a:ext uri="{FF2B5EF4-FFF2-40B4-BE49-F238E27FC236}">
                <a16:creationId xmlns:a16="http://schemas.microsoft.com/office/drawing/2014/main" xmlns="" id="{176D488B-EA3A-5BE2-CC10-E3E693EC2AFC}"/>
              </a:ext>
            </a:extLst>
          </p:cNvPr>
          <p:cNvSpPr>
            <a:spLocks noGrp="1"/>
          </p:cNvSpPr>
          <p:nvPr>
            <p:ph type="body" idx="1"/>
          </p:nvPr>
        </p:nvSpPr>
        <p:spPr/>
        <p:txBody>
          <a:bodyPr/>
          <a:lstStyle/>
          <a:p>
            <a:pPr>
              <a:buFont typeface="Courier New" panose="02070309020205020404" pitchFamily="49" charset="0"/>
              <a:buChar char="o"/>
            </a:pPr>
            <a:r>
              <a:rPr lang="en-IN" u="sng" dirty="0"/>
              <a:t>Privacy &amp; Profile Setting: </a:t>
            </a:r>
          </a:p>
          <a:p>
            <a:pPr marL="139700" indent="0">
              <a:buNone/>
            </a:pPr>
            <a:endParaRPr lang="en-IN" sz="1200" dirty="0"/>
          </a:p>
          <a:p>
            <a:pPr marL="139700" indent="0" algn="just">
              <a:buNone/>
            </a:pPr>
            <a:r>
              <a:rPr lang="en-IN" sz="1200" dirty="0"/>
              <a:t>Description :User can change his/her privacy and profile setting.</a:t>
            </a:r>
            <a:r>
              <a:rPr lang="en-IN" sz="1200" u="sng" dirty="0"/>
              <a:t> </a:t>
            </a:r>
          </a:p>
          <a:p>
            <a:pPr marL="139700" indent="0" algn="just">
              <a:buNone/>
            </a:pPr>
            <a:endParaRPr lang="en-IN" sz="1200" u="sng" dirty="0"/>
          </a:p>
          <a:p>
            <a:pPr marL="139700" indent="0" algn="just">
              <a:buNone/>
            </a:pPr>
            <a:r>
              <a:rPr lang="en-IN" sz="1200" dirty="0"/>
              <a:t>Functional Requirement :</a:t>
            </a:r>
          </a:p>
          <a:p>
            <a:pPr marL="139700" indent="0" algn="just">
              <a:buNone/>
            </a:pPr>
            <a:endParaRPr lang="en-IN" sz="1200" dirty="0"/>
          </a:p>
          <a:p>
            <a:pPr marL="139700" indent="0" algn="just">
              <a:buNone/>
            </a:pPr>
            <a:r>
              <a:rPr lang="en-IN" sz="1200" dirty="0"/>
              <a:t>            FR 1: Change name.</a:t>
            </a:r>
          </a:p>
          <a:p>
            <a:pPr marL="139700" indent="0" algn="just">
              <a:buNone/>
            </a:pPr>
            <a:r>
              <a:rPr lang="en-IN" sz="1200" dirty="0"/>
              <a:t>            FR 2: Change password.</a:t>
            </a:r>
          </a:p>
          <a:p>
            <a:pPr marL="139700" indent="0" algn="just">
              <a:buNone/>
            </a:pPr>
            <a:r>
              <a:rPr lang="en-IN" sz="1200" dirty="0"/>
              <a:t>            FR 3: Change Email address.</a:t>
            </a:r>
          </a:p>
          <a:p>
            <a:pPr marL="139700" indent="0" algn="just">
              <a:buNone/>
            </a:pPr>
            <a:r>
              <a:rPr lang="en-IN" sz="1200" dirty="0"/>
              <a:t>            FR 4: Change  who can see your friend list , post by making their id as public or private.</a:t>
            </a:r>
          </a:p>
          <a:p>
            <a:pPr marL="139700" indent="0" algn="just">
              <a:buNone/>
            </a:pPr>
            <a:r>
              <a:rPr lang="en-IN" sz="1200" dirty="0"/>
              <a:t>            FR5:Update profile information such as your education, bio etc..</a:t>
            </a:r>
          </a:p>
          <a:p>
            <a:pPr marL="139700" indent="0" algn="just">
              <a:buNone/>
            </a:pPr>
            <a:r>
              <a:rPr lang="en-IN" sz="1200" dirty="0"/>
              <a:t>            FR 6: Add or change nickname.</a:t>
            </a:r>
          </a:p>
        </p:txBody>
      </p:sp>
    </p:spTree>
    <p:extLst>
      <p:ext uri="{BB962C8B-B14F-4D97-AF65-F5344CB8AC3E}">
        <p14:creationId xmlns:p14="http://schemas.microsoft.com/office/powerpoint/2010/main" val="3010372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CC92A1-F0DD-05EC-68B9-4319FB0A7E69}"/>
              </a:ext>
            </a:extLst>
          </p:cNvPr>
          <p:cNvSpPr>
            <a:spLocks noGrp="1"/>
          </p:cNvSpPr>
          <p:nvPr>
            <p:ph type="title"/>
          </p:nvPr>
        </p:nvSpPr>
        <p:spPr/>
        <p:txBody>
          <a:bodyPr>
            <a:normAutofit fontScale="90000"/>
          </a:bodyPr>
          <a:lstStyle/>
          <a:p>
            <a:r>
              <a:rPr lang="en-US" dirty="0"/>
              <a:t>SOFTWARE REQUIREMENT SPECIFICATION(SRS)</a:t>
            </a:r>
            <a:endParaRPr lang="en-IN" dirty="0"/>
          </a:p>
        </p:txBody>
      </p:sp>
      <p:sp>
        <p:nvSpPr>
          <p:cNvPr id="3" name="Text Placeholder 2">
            <a:extLst>
              <a:ext uri="{FF2B5EF4-FFF2-40B4-BE49-F238E27FC236}">
                <a16:creationId xmlns:a16="http://schemas.microsoft.com/office/drawing/2014/main" xmlns="" id="{98188445-8857-A7A7-3196-246DB3BB196C}"/>
              </a:ext>
            </a:extLst>
          </p:cNvPr>
          <p:cNvSpPr>
            <a:spLocks noGrp="1"/>
          </p:cNvSpPr>
          <p:nvPr>
            <p:ph type="body" idx="1"/>
          </p:nvPr>
        </p:nvSpPr>
        <p:spPr/>
        <p:txBody>
          <a:bodyPr/>
          <a:lstStyle/>
          <a:p>
            <a:pPr>
              <a:buFont typeface="Courier New" panose="02070309020205020404" pitchFamily="49" charset="0"/>
              <a:buChar char="o"/>
            </a:pPr>
            <a:r>
              <a:rPr lang="en-IN" u="sng" dirty="0"/>
              <a:t>Block list : </a:t>
            </a:r>
          </a:p>
          <a:p>
            <a:pPr marL="139700" indent="0">
              <a:buNone/>
            </a:pPr>
            <a:endParaRPr lang="en-IN" sz="1200" dirty="0"/>
          </a:p>
          <a:p>
            <a:pPr marL="139700" indent="0" algn="just">
              <a:buNone/>
            </a:pPr>
            <a:r>
              <a:rPr lang="en-IN" sz="1200" dirty="0"/>
              <a:t>Description: Social Media Application has a feature of blocking some person. That person will not be able to see your post and cannot chat with you until he/she is unblocked. Block list is list of people that a user has blocked. </a:t>
            </a:r>
          </a:p>
          <a:p>
            <a:pPr marL="139700" indent="0" algn="just">
              <a:buNone/>
            </a:pPr>
            <a:endParaRPr lang="en-IN" sz="1200" u="sng" dirty="0"/>
          </a:p>
          <a:p>
            <a:pPr marL="139700" indent="0" algn="just">
              <a:buNone/>
            </a:pPr>
            <a:r>
              <a:rPr lang="en-IN" sz="1200" dirty="0"/>
              <a:t>Functional Requirement:</a:t>
            </a:r>
          </a:p>
          <a:p>
            <a:pPr marL="139700" indent="0" algn="just">
              <a:buNone/>
            </a:pPr>
            <a:r>
              <a:rPr lang="en-IN" sz="1200" dirty="0"/>
              <a:t>      </a:t>
            </a:r>
          </a:p>
          <a:p>
            <a:pPr marL="139700" indent="0" algn="just">
              <a:buNone/>
            </a:pPr>
            <a:r>
              <a:rPr lang="en-IN" sz="1200" dirty="0"/>
              <a:t>           FR 1: Select person who you want to block.</a:t>
            </a:r>
          </a:p>
          <a:p>
            <a:pPr marL="139700" indent="0" algn="just">
              <a:buNone/>
            </a:pPr>
            <a:r>
              <a:rPr lang="en-IN" sz="1200" dirty="0"/>
              <a:t>            </a:t>
            </a:r>
          </a:p>
          <a:p>
            <a:pPr marL="139700" indent="0" algn="just">
              <a:buNone/>
            </a:pPr>
            <a:r>
              <a:rPr lang="en-IN" sz="1200" dirty="0"/>
              <a:t>           FR 2: Unblock option.</a:t>
            </a:r>
          </a:p>
          <a:p>
            <a:pPr marL="139700" indent="0" algn="just">
              <a:buNone/>
            </a:pPr>
            <a:endParaRPr lang="en-IN" dirty="0"/>
          </a:p>
        </p:txBody>
      </p:sp>
    </p:spTree>
    <p:extLst>
      <p:ext uri="{BB962C8B-B14F-4D97-AF65-F5344CB8AC3E}">
        <p14:creationId xmlns:p14="http://schemas.microsoft.com/office/powerpoint/2010/main" val="3283622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B423CC-E7D7-F708-9ED1-68C30EFE5611}"/>
              </a:ext>
            </a:extLst>
          </p:cNvPr>
          <p:cNvSpPr>
            <a:spLocks noGrp="1"/>
          </p:cNvSpPr>
          <p:nvPr>
            <p:ph type="title"/>
          </p:nvPr>
        </p:nvSpPr>
        <p:spPr/>
        <p:txBody>
          <a:bodyPr>
            <a:normAutofit fontScale="90000"/>
          </a:bodyPr>
          <a:lstStyle/>
          <a:p>
            <a:r>
              <a:rPr lang="en-US" dirty="0"/>
              <a:t>SOFTWARE REQUIREMENT SPECIFICATION(SRS)</a:t>
            </a:r>
            <a:endParaRPr lang="en-IN" dirty="0"/>
          </a:p>
        </p:txBody>
      </p:sp>
      <p:sp>
        <p:nvSpPr>
          <p:cNvPr id="3" name="Text Placeholder 2">
            <a:extLst>
              <a:ext uri="{FF2B5EF4-FFF2-40B4-BE49-F238E27FC236}">
                <a16:creationId xmlns:a16="http://schemas.microsoft.com/office/drawing/2014/main" xmlns="" id="{28992E8F-E233-EAF0-844E-A1D3ED1BFB9D}"/>
              </a:ext>
            </a:extLst>
          </p:cNvPr>
          <p:cNvSpPr>
            <a:spLocks noGrp="1"/>
          </p:cNvSpPr>
          <p:nvPr>
            <p:ph type="body" idx="1"/>
          </p:nvPr>
        </p:nvSpPr>
        <p:spPr/>
        <p:txBody>
          <a:bodyPr/>
          <a:lstStyle/>
          <a:p>
            <a:pPr>
              <a:buFont typeface="Wingdings" panose="05000000000000000000" pitchFamily="2" charset="2"/>
              <a:buChar char="v"/>
            </a:pPr>
            <a:r>
              <a:rPr lang="en-IN" dirty="0"/>
              <a:t>NON FUNCTIONAL REQUIREMENT :</a:t>
            </a:r>
          </a:p>
          <a:p>
            <a:pPr marL="139700" indent="0">
              <a:buNone/>
            </a:pPr>
            <a:r>
              <a:rPr lang="en-IN" sz="1350" u="sng" dirty="0"/>
              <a:t>Performance Requirement: </a:t>
            </a:r>
          </a:p>
          <a:p>
            <a:pPr>
              <a:buFont typeface="Wingdings" panose="05000000000000000000" pitchFamily="2" charset="2"/>
              <a:buChar char="q"/>
            </a:pPr>
            <a:endParaRPr lang="en-IN" dirty="0"/>
          </a:p>
          <a:p>
            <a:pPr>
              <a:buFont typeface="Wingdings" panose="05000000000000000000" pitchFamily="2" charset="2"/>
              <a:buChar char="q"/>
            </a:pPr>
            <a:r>
              <a:rPr lang="en-IN" dirty="0"/>
              <a:t>Scalability: </a:t>
            </a:r>
          </a:p>
          <a:p>
            <a:pPr marL="139700" indent="0" algn="just">
              <a:buNone/>
            </a:pPr>
            <a:r>
              <a:rPr lang="en-IN" dirty="0"/>
              <a:t>           </a:t>
            </a:r>
            <a:r>
              <a:rPr lang="en-IN" sz="1100" dirty="0"/>
              <a:t>System should be able to handle a large number of users. For e.g. handling around thousands users at the same time.</a:t>
            </a:r>
          </a:p>
          <a:p>
            <a:pPr marL="139700" indent="0" algn="just">
              <a:buNone/>
            </a:pPr>
            <a:endParaRPr lang="en-IN" sz="1100" dirty="0"/>
          </a:p>
          <a:p>
            <a:pPr algn="just">
              <a:buFont typeface="Wingdings" panose="05000000000000000000" pitchFamily="2" charset="2"/>
              <a:buChar char="q"/>
            </a:pPr>
            <a:r>
              <a:rPr lang="en-IN" dirty="0"/>
              <a:t>Speed :</a:t>
            </a:r>
          </a:p>
          <a:p>
            <a:pPr marL="139700" indent="0" algn="just">
              <a:buNone/>
            </a:pPr>
            <a:r>
              <a:rPr lang="en-IN" dirty="0"/>
              <a:t>            </a:t>
            </a:r>
            <a:r>
              <a:rPr lang="en-IN" sz="1100" dirty="0"/>
              <a:t>The application should be fast. It should not slow down with increase in the number of users. Search functionality should be fast to enable better end-user experience.</a:t>
            </a:r>
          </a:p>
        </p:txBody>
      </p:sp>
    </p:spTree>
    <p:extLst>
      <p:ext uri="{BB962C8B-B14F-4D97-AF65-F5344CB8AC3E}">
        <p14:creationId xmlns:p14="http://schemas.microsoft.com/office/powerpoint/2010/main" val="366653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83B6E6-7B1A-1ECC-BCB7-C8CC6B1E1E27}"/>
              </a:ext>
            </a:extLst>
          </p:cNvPr>
          <p:cNvSpPr>
            <a:spLocks noGrp="1"/>
          </p:cNvSpPr>
          <p:nvPr>
            <p:ph type="title"/>
          </p:nvPr>
        </p:nvSpPr>
        <p:spPr/>
        <p:txBody>
          <a:bodyPr>
            <a:normAutofit fontScale="90000"/>
          </a:bodyPr>
          <a:lstStyle/>
          <a:p>
            <a:r>
              <a:rPr lang="en-US" dirty="0"/>
              <a:t>SOFTWARE REQUIREMENT SPECIFICATION(SRS)</a:t>
            </a:r>
            <a:endParaRPr lang="en-IN" dirty="0"/>
          </a:p>
        </p:txBody>
      </p:sp>
      <p:sp>
        <p:nvSpPr>
          <p:cNvPr id="3" name="Text Placeholder 2">
            <a:extLst>
              <a:ext uri="{FF2B5EF4-FFF2-40B4-BE49-F238E27FC236}">
                <a16:creationId xmlns:a16="http://schemas.microsoft.com/office/drawing/2014/main" xmlns="" id="{00A35349-91F6-170F-3D6D-AA5EAFE7A328}"/>
              </a:ext>
            </a:extLst>
          </p:cNvPr>
          <p:cNvSpPr>
            <a:spLocks noGrp="1"/>
          </p:cNvSpPr>
          <p:nvPr>
            <p:ph type="body" idx="1"/>
          </p:nvPr>
        </p:nvSpPr>
        <p:spPr>
          <a:xfrm>
            <a:off x="144710" y="1295658"/>
            <a:ext cx="4427289" cy="3177105"/>
          </a:xfrm>
        </p:spPr>
        <p:txBody>
          <a:bodyPr/>
          <a:lstStyle/>
          <a:p>
            <a:pPr marL="139700" indent="0">
              <a:buNone/>
            </a:pPr>
            <a:r>
              <a:rPr lang="en-IN" u="sng" dirty="0"/>
              <a:t>Security Requirement: </a:t>
            </a:r>
          </a:p>
          <a:p>
            <a:pPr marL="139700" indent="0">
              <a:buNone/>
            </a:pPr>
            <a:endParaRPr lang="en-IN" sz="1200" u="sng" dirty="0"/>
          </a:p>
          <a:p>
            <a:pPr algn="just">
              <a:buFont typeface="Arial" panose="020B0604020202020204" pitchFamily="34" charset="0"/>
              <a:buChar char="•"/>
            </a:pPr>
            <a:r>
              <a:rPr lang="en-IN" sz="1200" dirty="0"/>
              <a:t>During user registration, the given email address is validated.</a:t>
            </a:r>
          </a:p>
          <a:p>
            <a:pPr algn="just">
              <a:buFont typeface="Arial" panose="020B0604020202020204" pitchFamily="34" charset="0"/>
              <a:buChar char="•"/>
            </a:pPr>
            <a:r>
              <a:rPr lang="en-IN" sz="1200" dirty="0"/>
              <a:t>The password should be at least 8 characters, containing at least a small character and one capital, a number and a special character.</a:t>
            </a:r>
          </a:p>
          <a:p>
            <a:pPr algn="just">
              <a:buFont typeface="Arial" panose="020B0604020202020204" pitchFamily="34" charset="0"/>
              <a:buChar char="•"/>
            </a:pPr>
            <a:r>
              <a:rPr lang="en-IN" sz="1200" dirty="0"/>
              <a:t>Password is stored as a hash value in database.</a:t>
            </a:r>
          </a:p>
          <a:p>
            <a:pPr marL="139700" indent="0" algn="just">
              <a:buNone/>
            </a:pPr>
            <a:endParaRPr lang="en-IN" sz="1200" u="sng" dirty="0"/>
          </a:p>
          <a:p>
            <a:pPr>
              <a:buFont typeface="Wingdings" panose="05000000000000000000" pitchFamily="2" charset="2"/>
              <a:buChar char="v"/>
            </a:pPr>
            <a:r>
              <a:rPr lang="en-IN" sz="1600" dirty="0"/>
              <a:t>Software Quality Attributes :</a:t>
            </a:r>
          </a:p>
          <a:p>
            <a:pPr algn="just">
              <a:lnSpc>
                <a:spcPct val="150000"/>
              </a:lnSpc>
              <a:buFont typeface="Arial" panose="020B0604020202020204" pitchFamily="34" charset="0"/>
              <a:buChar char="•"/>
            </a:pPr>
            <a:r>
              <a:rPr lang="en-IN" sz="1200" dirty="0"/>
              <a:t>                      Usability</a:t>
            </a:r>
          </a:p>
          <a:p>
            <a:pPr algn="just">
              <a:lnSpc>
                <a:spcPct val="150000"/>
              </a:lnSpc>
              <a:buFont typeface="Arial" panose="020B0604020202020204" pitchFamily="34" charset="0"/>
              <a:buChar char="•"/>
            </a:pPr>
            <a:r>
              <a:rPr lang="en-IN" sz="1200" dirty="0"/>
              <a:t>                      Availability</a:t>
            </a:r>
          </a:p>
          <a:p>
            <a:pPr algn="just">
              <a:lnSpc>
                <a:spcPct val="150000"/>
              </a:lnSpc>
              <a:buFont typeface="Arial" panose="020B0604020202020204" pitchFamily="34" charset="0"/>
              <a:buChar char="•"/>
            </a:pPr>
            <a:r>
              <a:rPr lang="en-IN" sz="1200" dirty="0"/>
              <a:t>                      Testability</a:t>
            </a:r>
          </a:p>
          <a:p>
            <a:pPr algn="just">
              <a:lnSpc>
                <a:spcPct val="150000"/>
              </a:lnSpc>
              <a:buFont typeface="Arial" panose="020B0604020202020204" pitchFamily="34" charset="0"/>
              <a:buChar char="•"/>
            </a:pPr>
            <a:r>
              <a:rPr lang="en-IN" sz="1200" dirty="0"/>
              <a:t>                      Maintainability</a:t>
            </a:r>
          </a:p>
        </p:txBody>
      </p:sp>
    </p:spTree>
    <p:extLst>
      <p:ext uri="{BB962C8B-B14F-4D97-AF65-F5344CB8AC3E}">
        <p14:creationId xmlns:p14="http://schemas.microsoft.com/office/powerpoint/2010/main" val="11843311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F4000242-3CCD-9B8C-50B5-E842172C6A7B}"/>
              </a:ext>
            </a:extLst>
          </p:cNvPr>
          <p:cNvSpPr>
            <a:spLocks noGrp="1"/>
          </p:cNvSpPr>
          <p:nvPr>
            <p:ph type="body" idx="1"/>
          </p:nvPr>
        </p:nvSpPr>
        <p:spPr/>
        <p:txBody>
          <a:bodyPr>
            <a:normAutofit fontScale="25000" lnSpcReduction="20000"/>
          </a:bodyPr>
          <a:lstStyle/>
          <a:p>
            <a:pPr>
              <a:buFont typeface="Wingdings" panose="05000000000000000000" pitchFamily="2" charset="2"/>
              <a:buChar char="v"/>
            </a:pPr>
            <a:endParaRPr lang="en-IN" dirty="0"/>
          </a:p>
          <a:p>
            <a:pPr>
              <a:buFont typeface="Wingdings" panose="05000000000000000000" pitchFamily="2" charset="2"/>
              <a:buChar char="v"/>
            </a:pPr>
            <a:endParaRPr lang="en-IN" dirty="0"/>
          </a:p>
          <a:p>
            <a:pPr>
              <a:buFont typeface="Wingdings" panose="05000000000000000000" pitchFamily="2" charset="2"/>
              <a:buChar char="v"/>
            </a:pPr>
            <a:r>
              <a:rPr lang="en-IN" dirty="0"/>
              <a:t>Conclusion:</a:t>
            </a:r>
          </a:p>
          <a:p>
            <a:pPr marL="139700" indent="0">
              <a:buNone/>
            </a:pPr>
            <a:r>
              <a:rPr lang="en-IN" dirty="0"/>
              <a:t> </a:t>
            </a:r>
          </a:p>
          <a:p>
            <a:pPr marL="139700" indent="0" algn="just">
              <a:buNone/>
            </a:pPr>
            <a:r>
              <a:rPr lang="en-IN" dirty="0"/>
              <a:t>              </a:t>
            </a:r>
            <a:r>
              <a:rPr lang="en-IN" sz="1200" dirty="0"/>
              <a:t>The Application mainly focuses on connecting people together through online. This computerized system will make the system easy, accessible, comfortable and effective for user.</a:t>
            </a:r>
          </a:p>
        </p:txBody>
      </p:sp>
      <p:sp>
        <p:nvSpPr>
          <p:cNvPr id="4" name="Text Placeholder 3"/>
          <p:cNvSpPr>
            <a:spLocks noGrp="1"/>
          </p:cNvSpPr>
          <p:nvPr>
            <p:ph type="body" idx="2"/>
          </p:nvPr>
        </p:nvSpPr>
        <p: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2700000" scaled="1"/>
            <a:tileRect/>
          </a:gradFill>
        </p:spPr>
        <p:txBody>
          <a:bodyPr>
            <a:normAutofit fontScale="77500" lnSpcReduction="20000"/>
          </a:bodyPr>
          <a:lstStyle/>
          <a:p>
            <a:r>
              <a:rPr lang="en-US" dirty="0">
                <a:hlinkClick r:id="rId2" tooltip="GitHub link"/>
              </a:rPr>
              <a:t>https://github.com/srimathivathini/fsd/blob/main/README.md</a:t>
            </a:r>
            <a:endParaRPr lang="en-US" dirty="0"/>
          </a:p>
        </p:txBody>
      </p:sp>
      <p:sp>
        <p:nvSpPr>
          <p:cNvPr id="2" name="Title 1">
            <a:extLst>
              <a:ext uri="{FF2B5EF4-FFF2-40B4-BE49-F238E27FC236}">
                <a16:creationId xmlns:a16="http://schemas.microsoft.com/office/drawing/2014/main" xmlns="" id="{5A66DCBD-CCC0-7BF4-FD8B-433F5EDD1083}"/>
              </a:ext>
            </a:extLst>
          </p:cNvPr>
          <p:cNvSpPr>
            <a:spLocks noGrp="1"/>
          </p:cNvSpPr>
          <p:nvPr>
            <p:ph type="title" idx="4294967295"/>
          </p:nvPr>
        </p:nvSpPr>
        <p:spPr>
          <a:xfrm rot="10800000" flipV="1">
            <a:off x="5141165" y="1568693"/>
            <a:ext cx="1350823" cy="334752"/>
          </a:xfrm>
          <a:prstGeom prst="rect">
            <a:avLst/>
          </a:prstGeom>
        </p:spPr>
        <p:txBody>
          <a:bodyPr>
            <a:normAutofit/>
          </a:bodyPr>
          <a:lstStyle/>
          <a:p>
            <a:r>
              <a:rPr lang="en-IN" dirty="0" smtClean="0"/>
              <a:t>GITHUB LINK</a:t>
            </a:r>
            <a:endParaRPr lang="en-IN" dirty="0"/>
          </a:p>
        </p:txBody>
      </p:sp>
    </p:spTree>
    <p:extLst>
      <p:ext uri="{BB962C8B-B14F-4D97-AF65-F5344CB8AC3E}">
        <p14:creationId xmlns:p14="http://schemas.microsoft.com/office/powerpoint/2010/main" val="12546586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144696" y="800985"/>
            <a:ext cx="4548586" cy="354419"/>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dirty="0"/>
              <a:t>SOFTWARE REQUIREMENT SPECIFICATION(SRS)</a:t>
            </a:r>
            <a:endParaRPr dirty="0"/>
          </a:p>
        </p:txBody>
      </p:sp>
      <p:sp>
        <p:nvSpPr>
          <p:cNvPr id="1841" name="Google Shape;1841;p210"/>
          <p:cNvSpPr txBox="1">
            <a:spLocks noGrp="1"/>
          </p:cNvSpPr>
          <p:nvPr>
            <p:ph type="body" idx="1"/>
          </p:nvPr>
        </p:nvSpPr>
        <p:spPr>
          <a:xfrm>
            <a:off x="144695" y="1295658"/>
            <a:ext cx="4548587" cy="329760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300"/>
              <a:buFont typeface="Wingdings" panose="05000000000000000000" pitchFamily="2" charset="2"/>
              <a:buChar char="v"/>
            </a:pPr>
            <a:r>
              <a:rPr lang="en-US" sz="1600" dirty="0"/>
              <a:t>INTRODUCTION :</a:t>
            </a:r>
            <a:endParaRPr sz="1600" dirty="0"/>
          </a:p>
          <a:p>
            <a:pPr marL="0" lvl="0" indent="0" algn="just" rtl="0">
              <a:lnSpc>
                <a:spcPct val="100000"/>
              </a:lnSpc>
              <a:spcBef>
                <a:spcPts val="0"/>
              </a:spcBef>
              <a:spcAft>
                <a:spcPts val="0"/>
              </a:spcAft>
              <a:buNone/>
            </a:pPr>
            <a:endParaRPr lang="en-US" sz="1100" dirty="0">
              <a:latin typeface="+mn-lt"/>
            </a:endParaRPr>
          </a:p>
          <a:p>
            <a:pPr marL="0" lvl="0" indent="0" algn="just" rtl="0">
              <a:lnSpc>
                <a:spcPct val="100000"/>
              </a:lnSpc>
              <a:spcBef>
                <a:spcPts val="0"/>
              </a:spcBef>
              <a:spcAft>
                <a:spcPts val="0"/>
              </a:spcAft>
              <a:buNone/>
            </a:pPr>
            <a:r>
              <a:rPr lang="en-US" sz="1200" dirty="0">
                <a:latin typeface="+mn-lt"/>
              </a:rPr>
              <a:t>This document is prepared in order to determine a software requirement specification(SRS)for Social Media Application. This application is similar to Facebook, Instagram etc.. Our Social Media application is a web-based application on which people can add their friends, share videos and photos, send and receive messages, comment etc</a:t>
            </a:r>
            <a:r>
              <a:rPr lang="en-US" sz="1100" dirty="0">
                <a:latin typeface="+mn-lt"/>
              </a:rPr>
              <a:t>..</a:t>
            </a:r>
          </a:p>
          <a:p>
            <a:pPr marL="0" lvl="0" indent="0" algn="just" rtl="0">
              <a:lnSpc>
                <a:spcPct val="100000"/>
              </a:lnSpc>
              <a:spcBef>
                <a:spcPts val="0"/>
              </a:spcBef>
              <a:spcAft>
                <a:spcPts val="0"/>
              </a:spcAft>
              <a:buNone/>
            </a:pPr>
            <a:endParaRPr lang="en-US" sz="1100" dirty="0">
              <a:latin typeface="+mn-lt"/>
            </a:endParaRPr>
          </a:p>
          <a:p>
            <a:pPr marL="285750" lvl="0" indent="-285750" algn="just" rtl="0">
              <a:lnSpc>
                <a:spcPct val="100000"/>
              </a:lnSpc>
              <a:spcBef>
                <a:spcPts val="0"/>
              </a:spcBef>
              <a:spcAft>
                <a:spcPts val="0"/>
              </a:spcAft>
              <a:buFont typeface="Wingdings" panose="05000000000000000000" pitchFamily="2" charset="2"/>
              <a:buChar char="v"/>
            </a:pPr>
            <a:r>
              <a:rPr lang="en-US" sz="1600" dirty="0">
                <a:latin typeface="+mn-lt"/>
              </a:rPr>
              <a:t>PURPOSE :</a:t>
            </a:r>
          </a:p>
          <a:p>
            <a:pPr marL="0" lvl="0" indent="0" algn="just" rtl="0">
              <a:lnSpc>
                <a:spcPct val="100000"/>
              </a:lnSpc>
              <a:spcBef>
                <a:spcPts val="0"/>
              </a:spcBef>
              <a:spcAft>
                <a:spcPts val="0"/>
              </a:spcAft>
              <a:buNone/>
            </a:pPr>
            <a:endParaRPr lang="en-US" sz="1100" dirty="0">
              <a:latin typeface="+mn-lt"/>
            </a:endParaRPr>
          </a:p>
          <a:p>
            <a:pPr marL="0" lvl="0" indent="0" algn="just" rtl="0">
              <a:lnSpc>
                <a:spcPct val="100000"/>
              </a:lnSpc>
              <a:spcBef>
                <a:spcPts val="0"/>
              </a:spcBef>
              <a:spcAft>
                <a:spcPts val="0"/>
              </a:spcAft>
              <a:buNone/>
            </a:pPr>
            <a:r>
              <a:rPr lang="en-US" sz="1200" dirty="0">
                <a:latin typeface="+mn-lt"/>
              </a:rPr>
              <a:t>The purpose of this document is to give a complete description about how this Social Media application works and how it can be developed. This document provides the information about what the software product is going to do and how it will help people to communicate with each other and do various things on Social Media</a:t>
            </a:r>
            <a:r>
              <a:rPr lang="en-US" sz="1100" dirty="0">
                <a:latin typeface="+mn-lt"/>
              </a:rPr>
              <a:t>.</a:t>
            </a:r>
            <a:r>
              <a:rPr lang="en-US" sz="1200" dirty="0">
                <a:latin typeface="+mn-lt"/>
              </a:rPr>
              <a:t> </a:t>
            </a:r>
          </a:p>
          <a:p>
            <a:pPr marL="0" lvl="0" indent="0" algn="just" rtl="0">
              <a:lnSpc>
                <a:spcPct val="100000"/>
              </a:lnSpc>
              <a:spcBef>
                <a:spcPts val="0"/>
              </a:spcBef>
              <a:spcAft>
                <a:spcPts val="0"/>
              </a:spcAft>
              <a:buNone/>
            </a:pPr>
            <a:endParaRPr sz="1200" dirty="0">
              <a:latin typeface="+mn-lt"/>
            </a:endParaRPr>
          </a:p>
          <a:p>
            <a:pPr marL="0" lvl="0" indent="0" algn="just" rtl="0">
              <a:lnSpc>
                <a:spcPct val="100000"/>
              </a:lnSpc>
              <a:spcBef>
                <a:spcPts val="0"/>
              </a:spcBef>
              <a:spcAft>
                <a:spcPts val="0"/>
              </a:spcAft>
              <a:buNone/>
            </a:pPr>
            <a:endParaRPr sz="1300" dirty="0">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F8EF62F-4701-C53A-E564-463EF8786619}"/>
              </a:ext>
            </a:extLst>
          </p:cNvPr>
          <p:cNvSpPr txBox="1"/>
          <p:nvPr/>
        </p:nvSpPr>
        <p:spPr>
          <a:xfrm>
            <a:off x="467833" y="4023829"/>
            <a:ext cx="2726158" cy="1169551"/>
          </a:xfrm>
          <a:prstGeom prst="rect">
            <a:avLst/>
          </a:prstGeom>
          <a:noFill/>
        </p:spPr>
        <p:txBody>
          <a:bodyPr wrap="square" rtlCol="0">
            <a:spAutoFit/>
          </a:bodyPr>
          <a:lstStyle/>
          <a:p>
            <a:r>
              <a:rPr lang="en-IN" dirty="0"/>
              <a:t>By</a:t>
            </a:r>
          </a:p>
          <a:p>
            <a:r>
              <a:rPr lang="en-IN" dirty="0"/>
              <a:t>SORNA AJANTHA.K</a:t>
            </a:r>
          </a:p>
          <a:p>
            <a:r>
              <a:rPr lang="en-IN" dirty="0"/>
              <a:t>SRIMATHI VATHINI.R</a:t>
            </a:r>
          </a:p>
          <a:p>
            <a:r>
              <a:rPr lang="en-IN" dirty="0"/>
              <a:t>VAISHNAVI.E</a:t>
            </a:r>
          </a:p>
          <a:p>
            <a:endParaRPr lang="en-IN" dirty="0"/>
          </a:p>
        </p:txBody>
      </p:sp>
    </p:spTree>
    <p:extLst>
      <p:ext uri="{BB962C8B-B14F-4D97-AF65-F5344CB8AC3E}">
        <p14:creationId xmlns:p14="http://schemas.microsoft.com/office/powerpoint/2010/main" val="33610092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21411af2df5_1_9"/>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g21411af2df5_1_9"/>
          <p:cNvSpPr txBox="1">
            <a:spLocks noGrp="1"/>
          </p:cNvSpPr>
          <p:nvPr>
            <p:ph type="body" idx="1"/>
          </p:nvPr>
        </p:nvSpPr>
        <p:spPr>
          <a:xfrm>
            <a:off x="0" y="1268819"/>
            <a:ext cx="4693300" cy="335743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Font typeface="Wingdings" panose="05000000000000000000" pitchFamily="2" charset="2"/>
              <a:buChar char="v"/>
            </a:pPr>
            <a:r>
              <a:rPr lang="en-US" sz="1600" dirty="0"/>
              <a:t>PRODUCT</a:t>
            </a:r>
            <a:r>
              <a:rPr lang="en-US" sz="1300" dirty="0"/>
              <a:t> </a:t>
            </a:r>
            <a:r>
              <a:rPr lang="en-US" sz="1600" dirty="0"/>
              <a:t>SCOPE</a:t>
            </a:r>
            <a:r>
              <a:rPr lang="en-US" sz="1300" dirty="0"/>
              <a:t> :</a:t>
            </a:r>
          </a:p>
          <a:p>
            <a:pPr marL="0" lvl="0" indent="0" algn="just" rtl="0">
              <a:lnSpc>
                <a:spcPct val="100000"/>
              </a:lnSpc>
              <a:spcBef>
                <a:spcPts val="0"/>
              </a:spcBef>
              <a:spcAft>
                <a:spcPts val="0"/>
              </a:spcAft>
              <a:buNone/>
            </a:pPr>
            <a:r>
              <a:rPr lang="en-US" sz="1200" dirty="0"/>
              <a:t> The name of the application is Social Media Application . It is a social network that connects people worldwide. The aim Social Media Application is to provide information to user about the events and the people whom they know the users of this app can add friend, post pictures, share videos, chat with friends set privacy and profiles settings and can block unwanted people in their contact etc.. People can create social media groups for different purpose in school, colleges even at work and can be informed about the events.</a:t>
            </a:r>
          </a:p>
          <a:p>
            <a:pPr marL="0" lvl="0" indent="0" algn="just" rtl="0">
              <a:lnSpc>
                <a:spcPct val="100000"/>
              </a:lnSpc>
              <a:spcBef>
                <a:spcPts val="0"/>
              </a:spcBef>
              <a:spcAft>
                <a:spcPts val="0"/>
              </a:spcAft>
              <a:buNone/>
            </a:pPr>
            <a:endParaRPr lang="en-US" sz="1200" dirty="0"/>
          </a:p>
          <a:p>
            <a:pPr marL="285750" lvl="0" indent="-285750" algn="just" rtl="0">
              <a:lnSpc>
                <a:spcPct val="100000"/>
              </a:lnSpc>
              <a:spcBef>
                <a:spcPts val="0"/>
              </a:spcBef>
              <a:spcAft>
                <a:spcPts val="0"/>
              </a:spcAft>
              <a:buFont typeface="Wingdings" panose="05000000000000000000" pitchFamily="2" charset="2"/>
              <a:buChar char="v"/>
            </a:pPr>
            <a:r>
              <a:rPr lang="en-US" sz="1600" dirty="0"/>
              <a:t>ACRONYMS &amp; DEFINITIONS :</a:t>
            </a:r>
          </a:p>
          <a:p>
            <a:pPr marL="171450" lvl="0" indent="-171450" algn="just" rtl="0">
              <a:lnSpc>
                <a:spcPct val="100000"/>
              </a:lnSpc>
              <a:spcBef>
                <a:spcPts val="0"/>
              </a:spcBef>
              <a:spcAft>
                <a:spcPts val="0"/>
              </a:spcAft>
              <a:buFont typeface="Arial" panose="020B0604020202020204" pitchFamily="34" charset="0"/>
              <a:buChar char="•"/>
            </a:pPr>
            <a:endParaRPr lang="en-US" sz="1100" dirty="0"/>
          </a:p>
          <a:p>
            <a:pPr marL="0" lvl="0" indent="0" algn="just" rtl="0">
              <a:lnSpc>
                <a:spcPct val="100000"/>
              </a:lnSpc>
              <a:spcBef>
                <a:spcPts val="0"/>
              </a:spcBef>
              <a:spcAft>
                <a:spcPts val="0"/>
              </a:spcAft>
              <a:buNone/>
            </a:pPr>
            <a:r>
              <a:rPr lang="en-US" sz="1100" dirty="0"/>
              <a:t> &gt;   SR – Software Requirement          &gt; SI – Software Interface</a:t>
            </a:r>
          </a:p>
          <a:p>
            <a:pPr marL="0" lvl="0" indent="0" algn="just" rtl="0">
              <a:lnSpc>
                <a:spcPct val="100000"/>
              </a:lnSpc>
              <a:spcBef>
                <a:spcPts val="0"/>
              </a:spcBef>
              <a:spcAft>
                <a:spcPts val="0"/>
              </a:spcAft>
              <a:buNone/>
            </a:pPr>
            <a:r>
              <a:rPr lang="en-US" sz="1100" dirty="0"/>
              <a:t> &gt;   HR – Hardware Requirement        &gt; FR -  Functional Requirement</a:t>
            </a:r>
          </a:p>
          <a:p>
            <a:pPr marL="0" lvl="0" indent="0" algn="just" rtl="0">
              <a:lnSpc>
                <a:spcPct val="100000"/>
              </a:lnSpc>
              <a:spcBef>
                <a:spcPts val="0"/>
              </a:spcBef>
              <a:spcAft>
                <a:spcPts val="0"/>
              </a:spcAft>
              <a:buNone/>
            </a:pPr>
            <a:r>
              <a:rPr lang="en-US" sz="1100" dirty="0"/>
              <a:t> &gt;   UI – User Interface                           &gt;  OS – Operating System</a:t>
            </a:r>
          </a:p>
          <a:p>
            <a:pPr marL="0" lvl="0" indent="0" algn="just" rtl="0">
              <a:lnSpc>
                <a:spcPct val="100000"/>
              </a:lnSpc>
              <a:spcBef>
                <a:spcPts val="0"/>
              </a:spcBef>
              <a:spcAft>
                <a:spcPts val="0"/>
              </a:spcAft>
              <a:buNone/>
            </a:pPr>
            <a:r>
              <a:rPr lang="en-US" sz="1100" dirty="0"/>
              <a:t> &gt;   HI – Hardware Interface                 &gt;  UC – Use Case</a:t>
            </a:r>
          </a:p>
          <a:p>
            <a:pPr marL="171450" lvl="0" indent="-171450" algn="just" rtl="0">
              <a:lnSpc>
                <a:spcPct val="100000"/>
              </a:lnSpc>
              <a:spcBef>
                <a:spcPts val="0"/>
              </a:spcBef>
              <a:spcAft>
                <a:spcPts val="0"/>
              </a:spcAft>
              <a:buFont typeface="Arial" panose="020B0604020202020204" pitchFamily="34" charset="0"/>
              <a:buChar char="•"/>
            </a:pPr>
            <a:endParaRPr lang="en-US" sz="1100" dirty="0"/>
          </a:p>
          <a:p>
            <a:pPr marL="0" lvl="0" indent="0" algn="just" rtl="0">
              <a:lnSpc>
                <a:spcPct val="100000"/>
              </a:lnSpc>
              <a:spcBef>
                <a:spcPts val="0"/>
              </a:spcBef>
              <a:spcAft>
                <a:spcPts val="0"/>
              </a:spcAft>
              <a:buNone/>
            </a:pPr>
            <a:endParaRPr lang="en-US" sz="1300" dirty="0"/>
          </a:p>
          <a:p>
            <a:pPr marL="0" lvl="0" indent="0" algn="l" rtl="0">
              <a:lnSpc>
                <a:spcPct val="100000"/>
              </a:lnSpc>
              <a:spcBef>
                <a:spcPts val="0"/>
              </a:spcBef>
              <a:spcAft>
                <a:spcPts val="0"/>
              </a:spcAft>
              <a:buNone/>
            </a:pPr>
            <a:endParaRPr sz="1200" dirty="0"/>
          </a:p>
          <a:p>
            <a:pPr marL="0" lvl="0" indent="0" algn="l" rtl="0">
              <a:lnSpc>
                <a:spcPct val="100000"/>
              </a:lnSpc>
              <a:spcBef>
                <a:spcPts val="0"/>
              </a:spcBef>
              <a:spcAft>
                <a:spcPts val="0"/>
              </a:spcAft>
              <a:buNone/>
            </a:pPr>
            <a:endParaRPr sz="1300" dirty="0"/>
          </a:p>
        </p:txBody>
      </p:sp>
      <p:cxnSp>
        <p:nvCxnSpPr>
          <p:cNvPr id="6" name="Straight Connector 5">
            <a:extLst>
              <a:ext uri="{FF2B5EF4-FFF2-40B4-BE49-F238E27FC236}">
                <a16:creationId xmlns:a16="http://schemas.microsoft.com/office/drawing/2014/main" xmlns="" id="{381E0337-8C6B-8A13-F820-47E4897E3CDA}"/>
              </a:ext>
            </a:extLst>
          </p:cNvPr>
          <p:cNvCxnSpPr>
            <a:cxnSpLocks/>
          </p:cNvCxnSpPr>
          <p:nvPr/>
        </p:nvCxnSpPr>
        <p:spPr>
          <a:xfrm>
            <a:off x="2353340" y="3799367"/>
            <a:ext cx="0" cy="715926"/>
          </a:xfrm>
          <a:prstGeom prst="line">
            <a:avLst/>
          </a:prstGeom>
          <a:ln>
            <a:solidFill>
              <a:schemeClr val="accent1">
                <a:lumMod val="60000"/>
                <a:lumOff val="40000"/>
              </a:schemeClr>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dirty="0"/>
              <a:t>SOFTWARE REQUIREMENT SPECIFICATION(SRS)</a:t>
            </a:r>
            <a:endParaRPr dirty="0"/>
          </a:p>
        </p:txBody>
      </p:sp>
      <p:sp>
        <p:nvSpPr>
          <p:cNvPr id="1853" name="Google Shape;1853;g21411af2df5_1_2"/>
          <p:cNvSpPr txBox="1">
            <a:spLocks noGrp="1"/>
          </p:cNvSpPr>
          <p:nvPr>
            <p:ph type="body" idx="1"/>
          </p:nvPr>
        </p:nvSpPr>
        <p:spPr>
          <a:xfrm>
            <a:off x="144710" y="1154900"/>
            <a:ext cx="4548600" cy="3410012"/>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1200"/>
              </a:spcBef>
              <a:spcAft>
                <a:spcPts val="0"/>
              </a:spcAft>
              <a:buFont typeface="Wingdings" panose="05000000000000000000" pitchFamily="2" charset="2"/>
              <a:buChar char="v"/>
            </a:pPr>
            <a:r>
              <a:rPr lang="en-US" sz="1600" dirty="0"/>
              <a:t>OVERALL DESCRIPTION :</a:t>
            </a:r>
          </a:p>
          <a:p>
            <a:pPr marL="0" lvl="0" indent="0" algn="just" rtl="0">
              <a:lnSpc>
                <a:spcPct val="100000"/>
              </a:lnSpc>
              <a:spcBef>
                <a:spcPts val="1200"/>
              </a:spcBef>
              <a:spcAft>
                <a:spcPts val="0"/>
              </a:spcAft>
              <a:buNone/>
            </a:pPr>
            <a:r>
              <a:rPr lang="en-US" sz="1100" dirty="0"/>
              <a:t>  Social Media Application is an independent and worldwide platform. Every person can use it online for free of cost. People from different regions of the world can connect to each other and exchange information with each other. Also People  can deliver their complaints to the administrator of application and administrator take action immediately.</a:t>
            </a:r>
          </a:p>
          <a:p>
            <a:pPr marL="285750" indent="-285750" algn="just">
              <a:spcBef>
                <a:spcPts val="1200"/>
              </a:spcBef>
              <a:buFont typeface="Wingdings" panose="05000000000000000000" pitchFamily="2" charset="2"/>
              <a:buChar char="v"/>
            </a:pPr>
            <a:r>
              <a:rPr lang="en-US" sz="1600" dirty="0"/>
              <a:t>PRODUCT FUNCTION :</a:t>
            </a:r>
          </a:p>
          <a:p>
            <a:pPr marL="0" indent="0" algn="just">
              <a:spcBef>
                <a:spcPts val="1200"/>
              </a:spcBef>
              <a:buNone/>
            </a:pPr>
            <a:r>
              <a:rPr lang="en-US" sz="1100" dirty="0"/>
              <a:t> After creating an account and starting to use the application the user can search for people by their respective id, names and can send them request to add them as a friend. If the person accepts the request than the user will able to see or view his/her profile and also chat with each other, send photos and videos . Anyone can create a group and invite multiple people to join the group and communicate among them.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411af2df5_1_16"/>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9" name="Google Shape;1859;g21411af2df5_1_16"/>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Font typeface="Wingdings" panose="05000000000000000000" pitchFamily="2" charset="2"/>
              <a:buChar char="v"/>
            </a:pPr>
            <a:r>
              <a:rPr lang="en-US" sz="1600" dirty="0"/>
              <a:t>OPERATING ENVIRONMENT :</a:t>
            </a:r>
          </a:p>
          <a:p>
            <a:pPr marL="285750" lvl="0" indent="-285750" algn="l" rtl="0">
              <a:lnSpc>
                <a:spcPct val="100000"/>
              </a:lnSpc>
              <a:spcBef>
                <a:spcPts val="0"/>
              </a:spcBef>
              <a:spcAft>
                <a:spcPts val="0"/>
              </a:spcAft>
              <a:buFont typeface="Wingdings" panose="05000000000000000000" pitchFamily="2" charset="2"/>
              <a:buChar char="q"/>
            </a:pPr>
            <a:r>
              <a:rPr lang="en-US" u="sng" dirty="0"/>
              <a:t>Software Requirement :</a:t>
            </a:r>
          </a:p>
          <a:p>
            <a:pPr marL="0" lvl="0" indent="0" algn="l" rtl="0">
              <a:lnSpc>
                <a:spcPct val="100000"/>
              </a:lnSpc>
              <a:spcBef>
                <a:spcPts val="0"/>
              </a:spcBef>
              <a:spcAft>
                <a:spcPts val="0"/>
              </a:spcAft>
              <a:buNone/>
            </a:pPr>
            <a:r>
              <a:rPr lang="en-US" sz="1100" dirty="0"/>
              <a:t>               </a:t>
            </a:r>
          </a:p>
          <a:p>
            <a:pPr marL="0" lvl="0" indent="0" algn="l" rtl="0">
              <a:lnSpc>
                <a:spcPct val="100000"/>
              </a:lnSpc>
              <a:spcBef>
                <a:spcPts val="0"/>
              </a:spcBef>
              <a:spcAft>
                <a:spcPts val="0"/>
              </a:spcAft>
              <a:buNone/>
            </a:pPr>
            <a:r>
              <a:rPr lang="en-US" sz="1100" dirty="0"/>
              <a:t>              SR 1 : On front end the technologies we used</a:t>
            </a:r>
          </a:p>
          <a:p>
            <a:pPr marL="0" indent="0">
              <a:buNone/>
            </a:pPr>
            <a:r>
              <a:rPr lang="en-US" sz="1100" dirty="0"/>
              <a:t>              SR 2 : On the back end MySQL is used</a:t>
            </a:r>
          </a:p>
          <a:p>
            <a:pPr marL="0" indent="0">
              <a:buNone/>
            </a:pPr>
            <a:r>
              <a:rPr lang="en-US" sz="1100" dirty="0"/>
              <a:t>              SR 3 : OS – window</a:t>
            </a:r>
          </a:p>
          <a:p>
            <a:pPr marL="0" indent="0">
              <a:buNone/>
            </a:pPr>
            <a:endParaRPr lang="en-US" sz="1100" dirty="0"/>
          </a:p>
          <a:p>
            <a:pPr marL="171450" indent="-171450">
              <a:buFont typeface="Wingdings" panose="05000000000000000000" pitchFamily="2" charset="2"/>
              <a:buChar char="q"/>
            </a:pPr>
            <a:r>
              <a:rPr lang="en-US" sz="1100" dirty="0"/>
              <a:t>    </a:t>
            </a:r>
            <a:r>
              <a:rPr lang="en-US" sz="1100" u="sng" dirty="0"/>
              <a:t> </a:t>
            </a:r>
            <a:r>
              <a:rPr lang="en-US" u="sng" dirty="0"/>
              <a:t>Hardware Requirement </a:t>
            </a:r>
            <a:r>
              <a:rPr lang="en-US" dirty="0"/>
              <a:t>:</a:t>
            </a:r>
            <a:endParaRPr lang="en-US" sz="1100" dirty="0"/>
          </a:p>
          <a:p>
            <a:pPr marL="171450" indent="-171450">
              <a:buFont typeface="Wingdings" panose="05000000000000000000" pitchFamily="2" charset="2"/>
              <a:buChar char="q"/>
            </a:pPr>
            <a:endParaRPr lang="en-US" sz="1100" dirty="0"/>
          </a:p>
          <a:p>
            <a:pPr marL="0" indent="0">
              <a:buNone/>
            </a:pPr>
            <a:r>
              <a:rPr lang="en-US" sz="1100" dirty="0"/>
              <a:t>              HR 1 : Processor – Pentium 4.0 GHz</a:t>
            </a:r>
          </a:p>
          <a:p>
            <a:pPr marL="0" indent="0">
              <a:buNone/>
            </a:pPr>
            <a:r>
              <a:rPr lang="en-US" sz="1100" dirty="0"/>
              <a:t>              HR 2 : Ram – 1GB or more</a:t>
            </a:r>
          </a:p>
          <a:p>
            <a:pPr marL="0" indent="0">
              <a:buNone/>
            </a:pPr>
            <a:r>
              <a:rPr lang="en-US" sz="1100" dirty="0"/>
              <a:t>              HR 3 : Hardware – 80 GB or more</a:t>
            </a:r>
          </a:p>
          <a:p>
            <a:pPr marL="171450" indent="-171450">
              <a:buFont typeface="Wingdings" panose="05000000000000000000" pitchFamily="2" charset="2"/>
              <a:buChar char="v"/>
            </a:pPr>
            <a:endParaRPr lang="en-US" sz="1600" dirty="0"/>
          </a:p>
          <a:p>
            <a:pPr marL="171450" indent="-171450">
              <a:buFont typeface="Wingdings" panose="05000000000000000000" pitchFamily="2" charset="2"/>
              <a:buChar char="v"/>
            </a:pPr>
            <a:r>
              <a:rPr lang="en-US" sz="1600" dirty="0"/>
              <a:t>USER CLASSES:</a:t>
            </a:r>
          </a:p>
          <a:p>
            <a:pPr marL="0" indent="0" algn="just">
              <a:buNone/>
            </a:pPr>
            <a:r>
              <a:rPr lang="en-US" sz="1100" dirty="0"/>
              <a:t>    Administrator – Management staff should know the basic information of the software i.e. how to maintain server, what to do if there is error in the server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a:spLocks noGrp="1"/>
          </p:cNvSpPr>
          <p:nvPr>
            <p:ph type="body" idx="1"/>
          </p:nvPr>
        </p:nvSpPr>
        <p:spPr>
          <a:xfrm>
            <a:off x="0" y="1212112"/>
            <a:ext cx="4693300" cy="3456137"/>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1200"/>
              </a:spcBef>
              <a:spcAft>
                <a:spcPts val="0"/>
              </a:spcAft>
              <a:buNone/>
            </a:pPr>
            <a:r>
              <a:rPr lang="en-US" sz="1100" dirty="0"/>
              <a:t>    User – User does not require any specific Computer knowledge to use it expect for the developer and administrators. Standard users are thought to be of any age above 18 and gender and can be from anywhere around the world. Developers and administrators must have high level knowledge and expertise  to understand web technologies.</a:t>
            </a:r>
          </a:p>
          <a:p>
            <a:pPr marL="285750" lvl="0" indent="-285750" algn="just" rtl="0">
              <a:lnSpc>
                <a:spcPct val="100000"/>
              </a:lnSpc>
              <a:spcBef>
                <a:spcPts val="1200"/>
              </a:spcBef>
              <a:spcAft>
                <a:spcPts val="0"/>
              </a:spcAft>
              <a:buFont typeface="Wingdings" panose="05000000000000000000" pitchFamily="2" charset="2"/>
              <a:buChar char="v"/>
            </a:pPr>
            <a:r>
              <a:rPr lang="en-US" dirty="0"/>
              <a:t>DESIGN AND IMPLEMENTATION CONSTRAINTS :</a:t>
            </a:r>
          </a:p>
          <a:p>
            <a:pPr marL="0" lvl="0" indent="0" algn="just" rtl="0">
              <a:lnSpc>
                <a:spcPct val="100000"/>
              </a:lnSpc>
              <a:spcBef>
                <a:spcPts val="1200"/>
              </a:spcBef>
              <a:spcAft>
                <a:spcPts val="0"/>
              </a:spcAft>
              <a:buNone/>
            </a:pPr>
            <a:r>
              <a:rPr lang="en-US" sz="1100" dirty="0"/>
              <a:t>     Being a Social Media website, the software should ensure the safety of information given by the user and provide some privacy setting option to user. Social Media Application provides people the right to choose who will view and comment on their post. The user can limit the access in some people to view his/her profile. Then the user will be required an internet connection to use the social media apps.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1200"/>
              </a:spcBef>
              <a:spcAft>
                <a:spcPts val="0"/>
              </a:spcAft>
              <a:buFont typeface="Wingdings" panose="05000000000000000000" pitchFamily="2" charset="2"/>
              <a:buChar char="v"/>
            </a:pPr>
            <a:r>
              <a:rPr lang="en-US" sz="1600" dirty="0"/>
              <a:t>EXTERNAL INTERFACE REQUIREMENTS :</a:t>
            </a:r>
          </a:p>
          <a:p>
            <a:pPr marL="285750" lvl="0" indent="-285750" algn="l" rtl="0">
              <a:lnSpc>
                <a:spcPct val="100000"/>
              </a:lnSpc>
              <a:spcBef>
                <a:spcPts val="1200"/>
              </a:spcBef>
              <a:spcAft>
                <a:spcPts val="0"/>
              </a:spcAft>
              <a:buFont typeface="Courier New" panose="02070309020205020404" pitchFamily="49" charset="0"/>
              <a:buChar char="o"/>
            </a:pPr>
            <a:r>
              <a:rPr lang="en-US" sz="1350" u="sng" dirty="0"/>
              <a:t>User Interface :</a:t>
            </a:r>
          </a:p>
          <a:p>
            <a:pPr marL="0" lvl="0" indent="0" algn="l" rtl="0">
              <a:lnSpc>
                <a:spcPct val="100000"/>
              </a:lnSpc>
              <a:spcBef>
                <a:spcPts val="1200"/>
              </a:spcBef>
              <a:spcAft>
                <a:spcPts val="0"/>
              </a:spcAft>
              <a:buNone/>
            </a:pPr>
            <a:r>
              <a:rPr lang="en-US" sz="1100" dirty="0"/>
              <a:t>              UI 1 : Login Page</a:t>
            </a:r>
          </a:p>
          <a:p>
            <a:pPr marL="0" lvl="0" indent="0" algn="l" rtl="0">
              <a:lnSpc>
                <a:spcPct val="100000"/>
              </a:lnSpc>
              <a:spcBef>
                <a:spcPts val="1200"/>
              </a:spcBef>
              <a:spcAft>
                <a:spcPts val="0"/>
              </a:spcAft>
              <a:buNone/>
            </a:pPr>
            <a:r>
              <a:rPr lang="en-US" sz="1100" dirty="0"/>
              <a:t>              UI 2 : Home page</a:t>
            </a:r>
          </a:p>
          <a:p>
            <a:pPr marL="0" lvl="0" indent="0" algn="ctr" rtl="0">
              <a:lnSpc>
                <a:spcPct val="100000"/>
              </a:lnSpc>
              <a:spcBef>
                <a:spcPts val="1200"/>
              </a:spcBef>
              <a:spcAft>
                <a:spcPts val="0"/>
              </a:spcAft>
              <a:buNone/>
            </a:pPr>
            <a:r>
              <a:rPr lang="en-US" sz="1100" dirty="0"/>
              <a:t>         UI 3 : There will be a screen displaying news feeds, friend           request, suggestion, etc..</a:t>
            </a:r>
          </a:p>
          <a:p>
            <a:pPr marL="171450" lvl="0" indent="-171450" rtl="0">
              <a:lnSpc>
                <a:spcPct val="100000"/>
              </a:lnSpc>
              <a:spcBef>
                <a:spcPts val="1200"/>
              </a:spcBef>
              <a:spcAft>
                <a:spcPts val="0"/>
              </a:spcAft>
              <a:buFont typeface="Courier New" panose="02070309020205020404" pitchFamily="49" charset="0"/>
              <a:buChar char="o"/>
            </a:pPr>
            <a:r>
              <a:rPr lang="en-US" sz="1350" u="sng" dirty="0"/>
              <a:t>Hardware Interface :</a:t>
            </a:r>
          </a:p>
          <a:p>
            <a:pPr marL="0" lvl="0" indent="0" rtl="0">
              <a:lnSpc>
                <a:spcPct val="100000"/>
              </a:lnSpc>
              <a:spcBef>
                <a:spcPts val="1200"/>
              </a:spcBef>
              <a:spcAft>
                <a:spcPts val="0"/>
              </a:spcAft>
              <a:buNone/>
            </a:pPr>
            <a:r>
              <a:rPr lang="en-US" sz="1100" dirty="0"/>
              <a:t>             HI 1 : The system must run over internet.</a:t>
            </a:r>
          </a:p>
          <a:p>
            <a:pPr marL="0" lvl="0" indent="0" algn="just" rtl="0">
              <a:lnSpc>
                <a:spcPct val="100000"/>
              </a:lnSpc>
              <a:spcBef>
                <a:spcPts val="1200"/>
              </a:spcBef>
              <a:spcAft>
                <a:spcPts val="0"/>
              </a:spcAft>
              <a:buNone/>
            </a:pPr>
            <a:r>
              <a:rPr lang="en-US" sz="1100" dirty="0"/>
              <a:t>             HI 2 : All the hardware shall require to connect internet will be hardware interface for the system . As for e.g. Modem, WAN-Lan, Ethernet Cross-Cable.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dirty="0"/>
              <a:t>SOFTWARE REQUIREMENT SPECIFICATION(SRS)</a:t>
            </a:r>
            <a:endParaRPr dirty="0"/>
          </a:p>
        </p:txBody>
      </p:sp>
      <p:sp>
        <p:nvSpPr>
          <p:cNvPr id="1877" name="Google Shape;1877;g21411af2df5_1_34"/>
          <p:cNvSpPr txBox="1">
            <a:spLocks noGrp="1"/>
          </p:cNvSpPr>
          <p:nvPr>
            <p:ph type="body" idx="1"/>
          </p:nvPr>
        </p:nvSpPr>
        <p:spPr>
          <a:xfrm>
            <a:off x="0" y="1219200"/>
            <a:ext cx="4693300" cy="3449049"/>
          </a:xfrm>
          <a:prstGeom prst="rect">
            <a:avLst/>
          </a:prstGeom>
          <a:noFill/>
          <a:ln>
            <a:noFill/>
          </a:ln>
        </p:spPr>
        <p:txBody>
          <a:bodyPr spcFirstLastPara="1" wrap="square" lIns="91425" tIns="45700" rIns="91425" bIns="45700" anchor="t" anchorCtr="0">
            <a:noAutofit/>
          </a:bodyPr>
          <a:lstStyle/>
          <a:p>
            <a:pPr marL="742950" lvl="0" indent="-285750" rtl="0">
              <a:lnSpc>
                <a:spcPct val="115000"/>
              </a:lnSpc>
              <a:spcBef>
                <a:spcPts val="1200"/>
              </a:spcBef>
              <a:spcAft>
                <a:spcPts val="0"/>
              </a:spcAft>
              <a:buFont typeface="Courier New" panose="02070309020205020404" pitchFamily="49" charset="0"/>
              <a:buChar char="o"/>
            </a:pPr>
            <a:r>
              <a:rPr lang="en-IN" sz="1350" u="sng" dirty="0"/>
              <a:t>Software Interfaces </a:t>
            </a:r>
            <a:r>
              <a:rPr lang="en-IN" sz="1350" dirty="0"/>
              <a:t>:</a:t>
            </a:r>
          </a:p>
          <a:p>
            <a:pPr lvl="0" indent="0" rtl="0">
              <a:lnSpc>
                <a:spcPct val="115000"/>
              </a:lnSpc>
              <a:spcBef>
                <a:spcPts val="1200"/>
              </a:spcBef>
              <a:spcAft>
                <a:spcPts val="0"/>
              </a:spcAft>
              <a:buNone/>
            </a:pPr>
            <a:r>
              <a:rPr lang="en-IN" sz="1350" dirty="0"/>
              <a:t>      SI 1: The System is on server so it requires java socket programming .</a:t>
            </a:r>
          </a:p>
          <a:p>
            <a:pPr lvl="0" indent="0" rtl="0">
              <a:lnSpc>
                <a:spcPct val="115000"/>
              </a:lnSpc>
              <a:spcBef>
                <a:spcPts val="1200"/>
              </a:spcBef>
              <a:spcAft>
                <a:spcPts val="0"/>
              </a:spcAft>
              <a:buNone/>
            </a:pPr>
            <a:r>
              <a:rPr lang="en-IN" sz="1350" dirty="0"/>
              <a:t>      SI 2: The System requires Database also for storing any transections of system .We will be using MySQL database.</a:t>
            </a:r>
          </a:p>
          <a:p>
            <a:pPr lvl="0" indent="0" rtl="0">
              <a:lnSpc>
                <a:spcPct val="115000"/>
              </a:lnSpc>
              <a:spcBef>
                <a:spcPts val="1200"/>
              </a:spcBef>
              <a:spcAft>
                <a:spcPts val="0"/>
              </a:spcAft>
              <a:buNone/>
            </a:pPr>
            <a:r>
              <a:rPr lang="en-IN" sz="1350" dirty="0"/>
              <a:t>       SI 3: At the last user will need an internet connection to use this application.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g21411af2df5_1_41"/>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3" name="Google Shape;1883;g21411af2df5_1_41"/>
          <p:cNvSpPr txBox="1">
            <a:spLocks noGrp="1"/>
          </p:cNvSpPr>
          <p:nvPr>
            <p:ph type="body" idx="1"/>
          </p:nvPr>
        </p:nvSpPr>
        <p:spPr>
          <a:xfrm>
            <a:off x="0" y="992372"/>
            <a:ext cx="4693296" cy="3604994"/>
          </a:xfrm>
          <a:prstGeom prst="rect">
            <a:avLst/>
          </a:prstGeom>
          <a:noFill/>
          <a:ln>
            <a:noFill/>
          </a:ln>
        </p:spPr>
        <p:txBody>
          <a:bodyPr spcFirstLastPara="1" wrap="square" lIns="91425" tIns="45700" rIns="91425" bIns="45700" anchor="t" anchorCtr="0">
            <a:noAutofit/>
          </a:bodyPr>
          <a:lstStyle/>
          <a:p>
            <a:pPr marL="285750" lvl="0" indent="-285750" algn="l" rtl="0">
              <a:lnSpc>
                <a:spcPct val="115000"/>
              </a:lnSpc>
              <a:spcBef>
                <a:spcPts val="1200"/>
              </a:spcBef>
              <a:spcAft>
                <a:spcPts val="0"/>
              </a:spcAft>
              <a:buFont typeface="Wingdings" panose="05000000000000000000" pitchFamily="2" charset="2"/>
              <a:buChar char="v"/>
            </a:pPr>
            <a:r>
              <a:rPr lang="en-IN" sz="1600" dirty="0"/>
              <a:t>SYSTEM FEATURES :</a:t>
            </a:r>
          </a:p>
          <a:p>
            <a:pPr marL="285750" lvl="0" indent="-285750" algn="l" rtl="0">
              <a:lnSpc>
                <a:spcPct val="115000"/>
              </a:lnSpc>
              <a:spcBef>
                <a:spcPts val="1200"/>
              </a:spcBef>
              <a:spcAft>
                <a:spcPts val="0"/>
              </a:spcAft>
              <a:buFont typeface="Courier New" panose="02070309020205020404" pitchFamily="49" charset="0"/>
              <a:buChar char="o"/>
            </a:pPr>
            <a:r>
              <a:rPr lang="en-IN" sz="1350" u="sng" dirty="0"/>
              <a:t>Login and Signup :</a:t>
            </a:r>
          </a:p>
          <a:p>
            <a:pPr marL="0" lvl="0" indent="0" algn="l" rtl="0">
              <a:lnSpc>
                <a:spcPct val="115000"/>
              </a:lnSpc>
              <a:spcBef>
                <a:spcPts val="1200"/>
              </a:spcBef>
              <a:spcAft>
                <a:spcPts val="0"/>
              </a:spcAft>
              <a:buNone/>
            </a:pPr>
            <a:r>
              <a:rPr lang="en-IN" sz="1200" dirty="0"/>
              <a:t>Description :</a:t>
            </a:r>
          </a:p>
          <a:p>
            <a:pPr marL="0" lvl="0" indent="0" algn="just" rtl="0">
              <a:lnSpc>
                <a:spcPct val="115000"/>
              </a:lnSpc>
              <a:spcBef>
                <a:spcPts val="1200"/>
              </a:spcBef>
              <a:spcAft>
                <a:spcPts val="0"/>
              </a:spcAft>
              <a:buNone/>
            </a:pPr>
            <a:r>
              <a:rPr lang="en-IN" sz="1200" dirty="0"/>
              <a:t>      If user has an account , he/she will login the application, else he/she will sign up for new account .For sign up user will provide his/her information such as first name, last name, age, email etc. User must be 18 years old to create an account.</a:t>
            </a:r>
          </a:p>
          <a:p>
            <a:pPr marL="0" lvl="0" indent="0" algn="just" rtl="0">
              <a:lnSpc>
                <a:spcPct val="115000"/>
              </a:lnSpc>
              <a:spcBef>
                <a:spcPts val="1200"/>
              </a:spcBef>
              <a:spcAft>
                <a:spcPts val="0"/>
              </a:spcAft>
              <a:buNone/>
            </a:pPr>
            <a:endParaRPr sz="1200" dirty="0"/>
          </a:p>
          <a:p>
            <a:pPr marL="457200" lvl="0" indent="0" algn="l" rtl="0">
              <a:lnSpc>
                <a:spcPct val="115000"/>
              </a:lnSpc>
              <a:spcBef>
                <a:spcPts val="1200"/>
              </a:spcBef>
              <a:spcAft>
                <a:spcPts val="0"/>
              </a:spcAft>
              <a:buNone/>
            </a:pPr>
            <a:endParaRPr sz="135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322</TotalTime>
  <Words>1652</Words>
  <Application>Microsoft Office PowerPoint</Application>
  <PresentationFormat>On-screen Show (16:9)</PresentationFormat>
  <Paragraphs>194</Paragraphs>
  <Slides>20</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Courier New</vt:lpstr>
      <vt:lpstr>Wingdings</vt:lpstr>
      <vt:lpstr>Public Sans</vt:lpstr>
      <vt:lpstr>Noto Sans Symbols</vt:lpstr>
      <vt:lpstr>Calibri</vt:lpstr>
      <vt:lpstr>Simple Light</vt:lpstr>
      <vt:lpstr>PowerPoint Presentation</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GITHUB LINK</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2020PITIT169</cp:lastModifiedBy>
  <cp:revision>10</cp:revision>
  <dcterms:created xsi:type="dcterms:W3CDTF">2020-08-13T11:21:46Z</dcterms:created>
  <dcterms:modified xsi:type="dcterms:W3CDTF">2023-03-06T12:01:03Z</dcterms:modified>
</cp:coreProperties>
</file>